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handoutMasterIdLst>
    <p:handoutMasterId r:id="rId56"/>
  </p:handoutMasterIdLst>
  <p:sldIdLst>
    <p:sldId id="276" r:id="rId2"/>
    <p:sldId id="258" r:id="rId3"/>
    <p:sldId id="263" r:id="rId4"/>
    <p:sldId id="264" r:id="rId5"/>
    <p:sldId id="265" r:id="rId6"/>
    <p:sldId id="266" r:id="rId7"/>
    <p:sldId id="267" r:id="rId8"/>
    <p:sldId id="268" r:id="rId9"/>
    <p:sldId id="269" r:id="rId10"/>
    <p:sldId id="259" r:id="rId11"/>
    <p:sldId id="270" r:id="rId12"/>
    <p:sldId id="271" r:id="rId13"/>
    <p:sldId id="272" r:id="rId14"/>
    <p:sldId id="273" r:id="rId15"/>
    <p:sldId id="274" r:id="rId16"/>
    <p:sldId id="275" r:id="rId17"/>
    <p:sldId id="257" r:id="rId18"/>
    <p:sldId id="277" r:id="rId19"/>
    <p:sldId id="278" r:id="rId20"/>
    <p:sldId id="279" r:id="rId21"/>
    <p:sldId id="280" r:id="rId22"/>
    <p:sldId id="281" r:id="rId23"/>
    <p:sldId id="282" r:id="rId24"/>
    <p:sldId id="260" r:id="rId25"/>
    <p:sldId id="285" r:id="rId26"/>
    <p:sldId id="286" r:id="rId27"/>
    <p:sldId id="287" r:id="rId28"/>
    <p:sldId id="288" r:id="rId29"/>
    <p:sldId id="289" r:id="rId30"/>
    <p:sldId id="290" r:id="rId31"/>
    <p:sldId id="262" r:id="rId32"/>
    <p:sldId id="296" r:id="rId33"/>
    <p:sldId id="297" r:id="rId34"/>
    <p:sldId id="298" r:id="rId35"/>
    <p:sldId id="299" r:id="rId36"/>
    <p:sldId id="300" r:id="rId37"/>
    <p:sldId id="301" r:id="rId38"/>
    <p:sldId id="261" r:id="rId39"/>
    <p:sldId id="291" r:id="rId40"/>
    <p:sldId id="292" r:id="rId41"/>
    <p:sldId id="293" r:id="rId42"/>
    <p:sldId id="294" r:id="rId43"/>
    <p:sldId id="295" r:id="rId44"/>
    <p:sldId id="284" r:id="rId45"/>
    <p:sldId id="308" r:id="rId46"/>
    <p:sldId id="307" r:id="rId47"/>
    <p:sldId id="306" r:id="rId48"/>
    <p:sldId id="305" r:id="rId49"/>
    <p:sldId id="304" r:id="rId50"/>
    <p:sldId id="303" r:id="rId51"/>
    <p:sldId id="302" r:id="rId52"/>
    <p:sldId id="309" r:id="rId53"/>
    <p:sldId id="310" r:id="rId54"/>
  </p:sldIdLst>
  <p:sldSz cx="18288000" cy="10287000"/>
  <p:notesSz cx="7104063" cy="10234613"/>
  <p:embeddedFontLst>
    <p:embeddedFont>
      <p:font typeface="Jingleberry" panose="02000A03000000000000" charset="0"/>
      <p:regular r:id="rId57"/>
    </p:embeddedFont>
    <p:embeddedFont>
      <p:font typeface="Quicksand Medium"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4622" autoAdjust="0"/>
  </p:normalViewPr>
  <p:slideViewPr>
    <p:cSldViewPr>
      <p:cViewPr varScale="1">
        <p:scale>
          <a:sx n="41" d="100"/>
          <a:sy n="41" d="100"/>
        </p:scale>
        <p:origin x="102" y="1026"/>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403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8675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de-AT"/>
          </a:p>
        </p:txBody>
      </p:sp>
      <p:sp>
        <p:nvSpPr>
          <p:cNvPr id="3" name="Datumsplatzhalter 2"/>
          <p:cNvSpPr>
            <a:spLocks noGrp="1"/>
          </p:cNvSpPr>
          <p:nvPr>
            <p:ph type="dt" idx="1"/>
          </p:nvPr>
        </p:nvSpPr>
        <p:spPr>
          <a:xfrm>
            <a:off x="4023203" y="0"/>
            <a:ext cx="3079202" cy="512304"/>
          </a:xfrm>
          <a:prstGeom prst="rect">
            <a:avLst/>
          </a:prstGeom>
        </p:spPr>
        <p:txBody>
          <a:bodyPr vert="horz" lIns="94796" tIns="47398" rIns="94796" bIns="47398" rtlCol="0"/>
          <a:lstStyle>
            <a:lvl1pPr algn="r">
              <a:defRPr sz="1200"/>
            </a:lvl1pPr>
          </a:lstStyle>
          <a:p>
            <a:endParaRPr lang="de-AT"/>
          </a:p>
        </p:txBody>
      </p:sp>
      <p:sp>
        <p:nvSpPr>
          <p:cNvPr id="4" name="Folienbildplatzhalt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de-AT"/>
          </a:p>
        </p:txBody>
      </p:sp>
      <p:sp>
        <p:nvSpPr>
          <p:cNvPr id="5" name="Notizenplatzhalter 4"/>
          <p:cNvSpPr>
            <a:spLocks noGrp="1"/>
          </p:cNvSpPr>
          <p:nvPr>
            <p:ph type="body" sz="quarter" idx="3"/>
          </p:nvPr>
        </p:nvSpPr>
        <p:spPr>
          <a:xfrm>
            <a:off x="710075" y="4924989"/>
            <a:ext cx="5683914" cy="4029684"/>
          </a:xfrm>
          <a:prstGeom prst="rect">
            <a:avLst/>
          </a:prstGeom>
        </p:spPr>
        <p:txBody>
          <a:bodyPr vert="horz" lIns="94796" tIns="47398" rIns="94796" bIns="4739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722309"/>
            <a:ext cx="3079202" cy="512304"/>
          </a:xfrm>
          <a:prstGeom prst="rect">
            <a:avLst/>
          </a:prstGeom>
        </p:spPr>
        <p:txBody>
          <a:bodyPr vert="horz" lIns="94796" tIns="47398" rIns="94796" bIns="47398" rtlCol="0" anchor="b"/>
          <a:lstStyle>
            <a:lvl1pPr algn="l">
              <a:defRPr sz="1200"/>
            </a:lvl1pPr>
          </a:lstStyle>
          <a:p>
            <a:endParaRPr lang="de-AT"/>
          </a:p>
        </p:txBody>
      </p:sp>
      <p:sp>
        <p:nvSpPr>
          <p:cNvPr id="7" name="Foliennummernplatzhalter 6"/>
          <p:cNvSpPr>
            <a:spLocks noGrp="1"/>
          </p:cNvSpPr>
          <p:nvPr>
            <p:ph type="sldNum" sz="quarter" idx="5"/>
          </p:nvPr>
        </p:nvSpPr>
        <p:spPr>
          <a:xfrm>
            <a:off x="4023203" y="9722309"/>
            <a:ext cx="3079202" cy="512304"/>
          </a:xfrm>
          <a:prstGeom prst="rect">
            <a:avLst/>
          </a:prstGeom>
        </p:spPr>
        <p:txBody>
          <a:bodyPr vert="horz" lIns="94796" tIns="47398" rIns="94796" bIns="47398" rtlCol="0" anchor="b"/>
          <a:lstStyle>
            <a:lvl1pPr algn="r">
              <a:defRPr sz="1200"/>
            </a:lvl1pPr>
          </a:lstStyle>
          <a:p>
            <a:fld id="{E17950B6-BDB6-490A-8EBA-3EA3FF2402C2}" type="slidenum">
              <a:rPr lang="de-AT" smtClean="0"/>
              <a:t>‹Nr.›</a:t>
            </a:fld>
            <a:endParaRPr lang="de-AT"/>
          </a:p>
        </p:txBody>
      </p:sp>
    </p:spTree>
    <p:extLst>
      <p:ext uri="{BB962C8B-B14F-4D97-AF65-F5344CB8AC3E}">
        <p14:creationId xmlns:p14="http://schemas.microsoft.com/office/powerpoint/2010/main" val="25302296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217834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C0CF30-E751-42D6-BB6D-E60EA836673C}"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34D19-54BC-4E5A-BDB5-963E407FB3BB}"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661-E20F-47ED-B219-2BD0444027A5}"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32F22B-0780-41DC-A7A5-FB66B738E6D6}"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D526D-16E1-4846-954A-731B5A5144D4}"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D88B3-7245-4BC1-8DC0-20364BEA950B}"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FCF9F6-0B6E-4A09-B2AF-668D7225611A}" type="datetime1">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FE49B7-426F-401C-B8F8-386758AF3C21}" type="datetime1">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745A5-656A-4BF4-8CE2-1E947A6D0B5C}" type="datetime1">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578A01-3EF7-4843-9D35-53D185EB80BF}"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DBFCB-2910-47B9-A698-26444B551707}"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0CD8E-783B-4327-A583-007CEC6B3BBC}" type="datetime1">
              <a:rPr lang="en-US" smtClean="0"/>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21" Type="http://schemas.openxmlformats.org/officeDocument/2006/relationships/image" Target="../media/image20.svg"/><Relationship Id="rId34" Type="http://schemas.openxmlformats.org/officeDocument/2006/relationships/image" Target="../media/image33.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 Id="rId8" Type="http://schemas.openxmlformats.org/officeDocument/2006/relationships/image" Target="../media/image7.png"/><Relationship Id="rId3"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7.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38.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1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45.jpeg"/><Relationship Id="rId4" Type="http://schemas.openxmlformats.org/officeDocument/2006/relationships/image" Target="../media/image9.png"/><Relationship Id="rId9" Type="http://schemas.openxmlformats.org/officeDocument/2006/relationships/image" Target="../media/image18.sv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2.svg"/></Relationships>
</file>

<file path=ppt/slides/_rels/slide3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6.svg"/><Relationship Id="rId4" Type="http://schemas.openxmlformats.org/officeDocument/2006/relationships/image" Target="../media/image38.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3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svg"/><Relationship Id="rId10" Type="http://schemas.openxmlformats.org/officeDocument/2006/relationships/image" Target="../media/image46.png"/><Relationship Id="rId4" Type="http://schemas.openxmlformats.org/officeDocument/2006/relationships/image" Target="../media/image11.pn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3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36.svg"/></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3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svg"/><Relationship Id="rId10" Type="http://schemas.openxmlformats.org/officeDocument/2006/relationships/image" Target="../media/image48.png"/><Relationship Id="rId4" Type="http://schemas.openxmlformats.org/officeDocument/2006/relationships/image" Target="../media/image11.png"/><Relationship Id="rId9" Type="http://schemas.openxmlformats.org/officeDocument/2006/relationships/image" Target="../media/image36.svg"/></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3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6.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6.svg"/><Relationship Id="rId4" Type="http://schemas.openxmlformats.org/officeDocument/2006/relationships/image" Target="../media/image38.png"/><Relationship Id="rId9"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5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5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5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294164" y="2890129"/>
            <a:ext cx="9695516" cy="6855416"/>
          </a:xfrm>
          <a:prstGeom prst="rect">
            <a:avLst/>
          </a:prstGeom>
          <a:solidFill>
            <a:srgbClr val="FDFDFD"/>
          </a:solidFill>
        </p:spPr>
        <p:txBody>
          <a:bodyPr/>
          <a:lstStyle/>
          <a:p>
            <a:endParaRPr lang="de-AT" dirty="0"/>
          </a:p>
        </p:txBody>
      </p:sp>
      <p:sp>
        <p:nvSpPr>
          <p:cNvPr id="3" name="Freeform 3"/>
          <p:cNvSpPr/>
          <p:nvPr/>
        </p:nvSpPr>
        <p:spPr>
          <a:xfrm rot="5400000" flipV="1">
            <a:off x="11230433" y="3755035"/>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5" name="Freeform 5"/>
          <p:cNvSpPr/>
          <p:nvPr/>
        </p:nvSpPr>
        <p:spPr>
          <a:xfrm rot="5400000" flipV="1">
            <a:off x="5235590" y="3750520"/>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rot="5400000" flipV="1">
            <a:off x="8247929" y="3735880"/>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p:nvPr/>
        </p:nvSpPr>
        <p:spPr>
          <a:xfrm>
            <a:off x="5862445" y="3942291"/>
            <a:ext cx="625340" cy="647716"/>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Freeform 9"/>
          <p:cNvSpPr/>
          <p:nvPr/>
        </p:nvSpPr>
        <p:spPr>
          <a:xfrm rot="5400000" flipV="1">
            <a:off x="5264990" y="5989799"/>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AT"/>
          </a:p>
        </p:txBody>
      </p:sp>
      <p:sp>
        <p:nvSpPr>
          <p:cNvPr id="11" name="Freeform 11"/>
          <p:cNvSpPr/>
          <p:nvPr/>
        </p:nvSpPr>
        <p:spPr>
          <a:xfrm rot="5400000" flipV="1">
            <a:off x="11230433" y="5989800"/>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AT"/>
          </a:p>
        </p:txBody>
      </p:sp>
      <p:sp>
        <p:nvSpPr>
          <p:cNvPr id="12" name="Freeform 12"/>
          <p:cNvSpPr/>
          <p:nvPr/>
        </p:nvSpPr>
        <p:spPr>
          <a:xfrm rot="5400000" flipV="1">
            <a:off x="8244502" y="5988581"/>
            <a:ext cx="1833347" cy="2864605"/>
          </a:xfrm>
          <a:custGeom>
            <a:avLst/>
            <a:gdLst/>
            <a:ahLst/>
            <a:cxnLst/>
            <a:rect l="l" t="t" r="r" b="b"/>
            <a:pathLst>
              <a:path w="1833347" h="2864605">
                <a:moveTo>
                  <a:pt x="0" y="2864605"/>
                </a:moveTo>
                <a:lnTo>
                  <a:pt x="1833347" y="2864605"/>
                </a:lnTo>
                <a:lnTo>
                  <a:pt x="1833347" y="0"/>
                </a:lnTo>
                <a:lnTo>
                  <a:pt x="0" y="0"/>
                </a:lnTo>
                <a:lnTo>
                  <a:pt x="0" y="2864605"/>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AT"/>
          </a:p>
        </p:txBody>
      </p:sp>
      <p:grpSp>
        <p:nvGrpSpPr>
          <p:cNvPr id="15" name="Group 15"/>
          <p:cNvGrpSpPr/>
          <p:nvPr/>
        </p:nvGrpSpPr>
        <p:grpSpPr>
          <a:xfrm>
            <a:off x="4151026" y="1931700"/>
            <a:ext cx="9981800" cy="1764000"/>
            <a:chOff x="0" y="0"/>
            <a:chExt cx="3944914" cy="812800"/>
          </a:xfrm>
        </p:grpSpPr>
        <p:sp>
          <p:nvSpPr>
            <p:cNvPr id="16" name="Freeform 16"/>
            <p:cNvSpPr/>
            <p:nvPr/>
          </p:nvSpPr>
          <p:spPr>
            <a:xfrm>
              <a:off x="0" y="0"/>
              <a:ext cx="3944913" cy="812800"/>
            </a:xfrm>
            <a:custGeom>
              <a:avLst/>
              <a:gdLst/>
              <a:ahLst/>
              <a:cxnLst/>
              <a:rect l="l" t="t" r="r" b="b"/>
              <a:pathLst>
                <a:path w="3944913" h="812800">
                  <a:moveTo>
                    <a:pt x="0" y="0"/>
                  </a:moveTo>
                  <a:lnTo>
                    <a:pt x="3944913" y="0"/>
                  </a:lnTo>
                  <a:lnTo>
                    <a:pt x="3944913" y="812800"/>
                  </a:lnTo>
                  <a:lnTo>
                    <a:pt x="0" y="812800"/>
                  </a:lnTo>
                  <a:close/>
                </a:path>
              </a:pathLst>
            </a:custGeom>
            <a:solidFill>
              <a:srgbClr val="C7D5FD"/>
            </a:solidFill>
            <a:ln w="38100" cap="sq">
              <a:solidFill>
                <a:srgbClr val="000000"/>
              </a:solidFill>
              <a:prstDash val="solid"/>
              <a:miter/>
            </a:ln>
          </p:spPr>
          <p:txBody>
            <a:bodyPr/>
            <a:lstStyle/>
            <a:p>
              <a:endParaRPr lang="de-AT"/>
            </a:p>
          </p:txBody>
        </p:sp>
        <p:sp>
          <p:nvSpPr>
            <p:cNvPr id="17" name="TextBox 17"/>
            <p:cNvSpPr txBox="1"/>
            <p:nvPr/>
          </p:nvSpPr>
          <p:spPr>
            <a:xfrm>
              <a:off x="0" y="-57150"/>
              <a:ext cx="3944914" cy="869950"/>
            </a:xfrm>
            <a:prstGeom prst="rect">
              <a:avLst/>
            </a:prstGeom>
          </p:spPr>
          <p:txBody>
            <a:bodyPr lIns="46065" tIns="46065" rIns="46065" bIns="46065" rtlCol="0" anchor="ctr"/>
            <a:lstStyle/>
            <a:p>
              <a:pPr algn="ctr">
                <a:lnSpc>
                  <a:spcPts val="2211"/>
                </a:lnSpc>
              </a:pPr>
              <a:endParaRPr/>
            </a:p>
          </p:txBody>
        </p:sp>
      </p:grpSp>
      <p:grpSp>
        <p:nvGrpSpPr>
          <p:cNvPr id="18" name="Group 18"/>
          <p:cNvGrpSpPr/>
          <p:nvPr/>
        </p:nvGrpSpPr>
        <p:grpSpPr>
          <a:xfrm>
            <a:off x="4151026" y="8918903"/>
            <a:ext cx="9981800" cy="503148"/>
            <a:chOff x="0" y="0"/>
            <a:chExt cx="3944914" cy="198850"/>
          </a:xfrm>
        </p:grpSpPr>
        <p:sp>
          <p:nvSpPr>
            <p:cNvPr id="19" name="Freeform 19"/>
            <p:cNvSpPr/>
            <p:nvPr/>
          </p:nvSpPr>
          <p:spPr>
            <a:xfrm>
              <a:off x="0" y="0"/>
              <a:ext cx="3944913" cy="198850"/>
            </a:xfrm>
            <a:custGeom>
              <a:avLst/>
              <a:gdLst/>
              <a:ahLst/>
              <a:cxnLst/>
              <a:rect l="l" t="t" r="r" b="b"/>
              <a:pathLst>
                <a:path w="3944913" h="198850">
                  <a:moveTo>
                    <a:pt x="0" y="0"/>
                  </a:moveTo>
                  <a:lnTo>
                    <a:pt x="3944913" y="0"/>
                  </a:lnTo>
                  <a:lnTo>
                    <a:pt x="3944913" y="198850"/>
                  </a:lnTo>
                  <a:lnTo>
                    <a:pt x="0" y="198850"/>
                  </a:lnTo>
                  <a:close/>
                </a:path>
              </a:pathLst>
            </a:custGeom>
            <a:solidFill>
              <a:srgbClr val="C7D5FD"/>
            </a:solidFill>
            <a:ln w="38100" cap="sq">
              <a:solidFill>
                <a:srgbClr val="000000"/>
              </a:solidFill>
              <a:prstDash val="solid"/>
              <a:miter/>
            </a:ln>
          </p:spPr>
          <p:txBody>
            <a:bodyPr/>
            <a:lstStyle/>
            <a:p>
              <a:endParaRPr lang="de-AT"/>
            </a:p>
          </p:txBody>
        </p:sp>
        <p:sp>
          <p:nvSpPr>
            <p:cNvPr id="20" name="TextBox 20"/>
            <p:cNvSpPr txBox="1"/>
            <p:nvPr/>
          </p:nvSpPr>
          <p:spPr>
            <a:xfrm>
              <a:off x="0" y="-57150"/>
              <a:ext cx="3944914" cy="256000"/>
            </a:xfrm>
            <a:prstGeom prst="rect">
              <a:avLst/>
            </a:prstGeom>
          </p:spPr>
          <p:txBody>
            <a:bodyPr lIns="46065" tIns="46065" rIns="46065" bIns="46065" rtlCol="0" anchor="ctr"/>
            <a:lstStyle/>
            <a:p>
              <a:pPr algn="ctr">
                <a:lnSpc>
                  <a:spcPts val="2211"/>
                </a:lnSpc>
              </a:pPr>
              <a:endParaRPr/>
            </a:p>
          </p:txBody>
        </p:sp>
      </p:grpSp>
      <p:grpSp>
        <p:nvGrpSpPr>
          <p:cNvPr id="42" name="Gruppieren 41"/>
          <p:cNvGrpSpPr/>
          <p:nvPr/>
        </p:nvGrpSpPr>
        <p:grpSpPr>
          <a:xfrm>
            <a:off x="5842467" y="6181571"/>
            <a:ext cx="625340" cy="647716"/>
            <a:chOff x="5842467" y="6181571"/>
            <a:chExt cx="625340" cy="647716"/>
          </a:xfrm>
        </p:grpSpPr>
        <p:sp>
          <p:nvSpPr>
            <p:cNvPr id="10" name="Freeform 10"/>
            <p:cNvSpPr/>
            <p:nvPr/>
          </p:nvSpPr>
          <p:spPr>
            <a:xfrm>
              <a:off x="5842467" y="6181571"/>
              <a:ext cx="625340" cy="647716"/>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AT"/>
            </a:p>
          </p:txBody>
        </p:sp>
        <p:sp>
          <p:nvSpPr>
            <p:cNvPr id="21" name="Freeform 21"/>
            <p:cNvSpPr/>
            <p:nvPr/>
          </p:nvSpPr>
          <p:spPr>
            <a:xfrm>
              <a:off x="5905026" y="6360242"/>
              <a:ext cx="500223" cy="288310"/>
            </a:xfrm>
            <a:custGeom>
              <a:avLst/>
              <a:gdLst/>
              <a:ahLst/>
              <a:cxnLst/>
              <a:rect l="l" t="t" r="r" b="b"/>
              <a:pathLst>
                <a:path w="500223" h="288310">
                  <a:moveTo>
                    <a:pt x="0" y="0"/>
                  </a:moveTo>
                  <a:lnTo>
                    <a:pt x="500223" y="0"/>
                  </a:lnTo>
                  <a:lnTo>
                    <a:pt x="500223" y="288310"/>
                  </a:lnTo>
                  <a:lnTo>
                    <a:pt x="0" y="2883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AT"/>
            </a:p>
          </p:txBody>
        </p:sp>
      </p:grpSp>
      <p:grpSp>
        <p:nvGrpSpPr>
          <p:cNvPr id="41" name="Gruppieren 40"/>
          <p:cNvGrpSpPr/>
          <p:nvPr/>
        </p:nvGrpSpPr>
        <p:grpSpPr>
          <a:xfrm>
            <a:off x="11807910" y="3946806"/>
            <a:ext cx="625340" cy="647716"/>
            <a:chOff x="11807910" y="3946806"/>
            <a:chExt cx="625340" cy="647716"/>
          </a:xfrm>
        </p:grpSpPr>
        <p:sp>
          <p:nvSpPr>
            <p:cNvPr id="4" name="Freeform 4"/>
            <p:cNvSpPr/>
            <p:nvPr/>
          </p:nvSpPr>
          <p:spPr>
            <a:xfrm>
              <a:off x="11807910" y="3946806"/>
              <a:ext cx="625340" cy="647716"/>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AT" dirty="0"/>
            </a:p>
          </p:txBody>
        </p:sp>
        <p:sp>
          <p:nvSpPr>
            <p:cNvPr id="22" name="Freeform 22"/>
            <p:cNvSpPr/>
            <p:nvPr/>
          </p:nvSpPr>
          <p:spPr>
            <a:xfrm>
              <a:off x="11866182" y="4108312"/>
              <a:ext cx="508797" cy="324705"/>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de-AT"/>
            </a:p>
          </p:txBody>
        </p:sp>
      </p:grpSp>
      <p:sp>
        <p:nvSpPr>
          <p:cNvPr id="23" name="Freeform 23"/>
          <p:cNvSpPr/>
          <p:nvPr/>
        </p:nvSpPr>
        <p:spPr>
          <a:xfrm>
            <a:off x="5900794" y="4031769"/>
            <a:ext cx="505527" cy="468761"/>
          </a:xfrm>
          <a:custGeom>
            <a:avLst/>
            <a:gdLst/>
            <a:ahLst/>
            <a:cxnLst/>
            <a:rect l="l" t="t" r="r" b="b"/>
            <a:pathLst>
              <a:path w="505527" h="468761">
                <a:moveTo>
                  <a:pt x="0" y="0"/>
                </a:moveTo>
                <a:lnTo>
                  <a:pt x="505527" y="0"/>
                </a:lnTo>
                <a:lnTo>
                  <a:pt x="505527" y="468761"/>
                </a:lnTo>
                <a:lnTo>
                  <a:pt x="0" y="46876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de-AT"/>
          </a:p>
        </p:txBody>
      </p:sp>
      <p:grpSp>
        <p:nvGrpSpPr>
          <p:cNvPr id="40" name="Gruppieren 39"/>
          <p:cNvGrpSpPr/>
          <p:nvPr/>
        </p:nvGrpSpPr>
        <p:grpSpPr>
          <a:xfrm>
            <a:off x="8869210" y="3927651"/>
            <a:ext cx="625340" cy="647716"/>
            <a:chOff x="8869210" y="3927651"/>
            <a:chExt cx="625340" cy="647716"/>
          </a:xfrm>
        </p:grpSpPr>
        <p:sp>
          <p:nvSpPr>
            <p:cNvPr id="8" name="Freeform 8"/>
            <p:cNvSpPr/>
            <p:nvPr/>
          </p:nvSpPr>
          <p:spPr>
            <a:xfrm>
              <a:off x="8869210" y="3927651"/>
              <a:ext cx="625340" cy="647716"/>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de-AT"/>
            </a:p>
          </p:txBody>
        </p:sp>
        <p:sp>
          <p:nvSpPr>
            <p:cNvPr id="24" name="Freeform 24"/>
            <p:cNvSpPr/>
            <p:nvPr/>
          </p:nvSpPr>
          <p:spPr>
            <a:xfrm>
              <a:off x="8928118" y="3981083"/>
              <a:ext cx="507523" cy="432778"/>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de-AT"/>
            </a:p>
          </p:txBody>
        </p:sp>
      </p:grpSp>
      <p:grpSp>
        <p:nvGrpSpPr>
          <p:cNvPr id="43" name="Gruppieren 42"/>
          <p:cNvGrpSpPr/>
          <p:nvPr/>
        </p:nvGrpSpPr>
        <p:grpSpPr>
          <a:xfrm>
            <a:off x="8865782" y="6180353"/>
            <a:ext cx="625340" cy="647716"/>
            <a:chOff x="8865782" y="6180353"/>
            <a:chExt cx="625340" cy="647716"/>
          </a:xfrm>
        </p:grpSpPr>
        <p:sp>
          <p:nvSpPr>
            <p:cNvPr id="14" name="Freeform 14"/>
            <p:cNvSpPr/>
            <p:nvPr/>
          </p:nvSpPr>
          <p:spPr>
            <a:xfrm>
              <a:off x="8865782" y="6180353"/>
              <a:ext cx="625340" cy="647716"/>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de-AT"/>
            </a:p>
          </p:txBody>
        </p:sp>
        <p:sp>
          <p:nvSpPr>
            <p:cNvPr id="25" name="Freeform 25"/>
            <p:cNvSpPr/>
            <p:nvPr/>
          </p:nvSpPr>
          <p:spPr>
            <a:xfrm>
              <a:off x="8955578" y="6337025"/>
              <a:ext cx="455079" cy="33230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de-AT"/>
            </a:p>
          </p:txBody>
        </p:sp>
      </p:grpSp>
      <p:grpSp>
        <p:nvGrpSpPr>
          <p:cNvPr id="44" name="Gruppieren 43"/>
          <p:cNvGrpSpPr/>
          <p:nvPr/>
        </p:nvGrpSpPr>
        <p:grpSpPr>
          <a:xfrm>
            <a:off x="11857287" y="6181572"/>
            <a:ext cx="625340" cy="647716"/>
            <a:chOff x="11857287" y="6181572"/>
            <a:chExt cx="625340" cy="647716"/>
          </a:xfrm>
        </p:grpSpPr>
        <p:sp>
          <p:nvSpPr>
            <p:cNvPr id="13" name="Freeform 13"/>
            <p:cNvSpPr/>
            <p:nvPr/>
          </p:nvSpPr>
          <p:spPr>
            <a:xfrm>
              <a:off x="11857287" y="6181572"/>
              <a:ext cx="625340" cy="647716"/>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de-AT"/>
            </a:p>
          </p:txBody>
        </p:sp>
        <p:sp>
          <p:nvSpPr>
            <p:cNvPr id="26" name="Freeform 26"/>
            <p:cNvSpPr/>
            <p:nvPr/>
          </p:nvSpPr>
          <p:spPr>
            <a:xfrm>
              <a:off x="11928766" y="6339775"/>
              <a:ext cx="513635" cy="260360"/>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de-AT"/>
            </a:p>
          </p:txBody>
        </p:sp>
      </p:grpSp>
      <p:sp>
        <p:nvSpPr>
          <p:cNvPr id="27" name="TextBox 27"/>
          <p:cNvSpPr txBox="1"/>
          <p:nvPr/>
        </p:nvSpPr>
        <p:spPr>
          <a:xfrm>
            <a:off x="11010271" y="5035481"/>
            <a:ext cx="2172678" cy="973443"/>
          </a:xfrm>
          <a:prstGeom prst="rect">
            <a:avLst/>
          </a:prstGeom>
        </p:spPr>
        <p:txBody>
          <a:bodyPr lIns="0" tIns="0" rIns="0" bIns="0" rtlCol="0" anchor="t">
            <a:spAutoFit/>
          </a:bodyPr>
          <a:lstStyle/>
          <a:p>
            <a:pPr algn="ctr">
              <a:lnSpc>
                <a:spcPts val="1348"/>
              </a:lnSpc>
              <a:spcBef>
                <a:spcPct val="0"/>
              </a:spcBef>
            </a:pPr>
            <a:r>
              <a:rPr lang="en-US" sz="963">
                <a:solidFill>
                  <a:srgbClr val="000000"/>
                </a:solidFill>
                <a:latin typeface="Quicksand Medium"/>
              </a:rPr>
              <a:t>Sicherheit geht vor! Erfahre, wie man Unfälle im Straßenverkehr vermeiden kann, indem man Risiken erkennt, defensive Fahrtechniken anwendet und die Verkehrsregeln beachtet.</a:t>
            </a:r>
          </a:p>
        </p:txBody>
      </p:sp>
      <p:sp>
        <p:nvSpPr>
          <p:cNvPr id="28" name="TextBox 28"/>
          <p:cNvSpPr txBox="1"/>
          <p:nvPr/>
        </p:nvSpPr>
        <p:spPr>
          <a:xfrm>
            <a:off x="10843747" y="4666931"/>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3. UNFALLRISIKO</a:t>
            </a:r>
          </a:p>
        </p:txBody>
      </p:sp>
      <p:sp>
        <p:nvSpPr>
          <p:cNvPr id="29" name="TextBox 29"/>
          <p:cNvSpPr txBox="1"/>
          <p:nvPr/>
        </p:nvSpPr>
        <p:spPr>
          <a:xfrm>
            <a:off x="4151023" y="2298918"/>
            <a:ext cx="9981799" cy="1231106"/>
          </a:xfrm>
          <a:prstGeom prst="rect">
            <a:avLst/>
          </a:prstGeom>
        </p:spPr>
        <p:txBody>
          <a:bodyPr wrap="square" lIns="0" tIns="0" rIns="0" bIns="0" rtlCol="0" anchor="t">
            <a:spAutoFit/>
          </a:bodyPr>
          <a:lstStyle/>
          <a:p>
            <a:pPr algn="ctr">
              <a:lnSpc>
                <a:spcPts val="4759"/>
              </a:lnSpc>
              <a:spcBef>
                <a:spcPct val="0"/>
              </a:spcBef>
            </a:pPr>
            <a:r>
              <a:rPr lang="de-DE" sz="4400" dirty="0">
                <a:solidFill>
                  <a:srgbClr val="000000"/>
                </a:solidFill>
                <a:latin typeface="Jingleberry"/>
              </a:rPr>
              <a:t>Lernspiel „MobiFit – das Mobilitäts- und Verkehrsquiz für Kinder“</a:t>
            </a:r>
            <a:endParaRPr lang="en-US" sz="4400" dirty="0">
              <a:solidFill>
                <a:srgbClr val="000000"/>
              </a:solidFill>
              <a:latin typeface="Jingleberry"/>
            </a:endParaRPr>
          </a:p>
        </p:txBody>
      </p:sp>
      <p:sp>
        <p:nvSpPr>
          <p:cNvPr id="30" name="TextBox 30"/>
          <p:cNvSpPr txBox="1"/>
          <p:nvPr/>
        </p:nvSpPr>
        <p:spPr>
          <a:xfrm>
            <a:off x="5064805" y="5112539"/>
            <a:ext cx="2172678" cy="647155"/>
          </a:xfrm>
          <a:prstGeom prst="rect">
            <a:avLst/>
          </a:prstGeom>
        </p:spPr>
        <p:txBody>
          <a:bodyPr lIns="0" tIns="0" rIns="0" bIns="0" rtlCol="0" anchor="t">
            <a:spAutoFit/>
          </a:bodyPr>
          <a:lstStyle/>
          <a:p>
            <a:pPr algn="ctr">
              <a:lnSpc>
                <a:spcPts val="1348"/>
              </a:lnSpc>
              <a:spcBef>
                <a:spcPct val="0"/>
              </a:spcBef>
            </a:pPr>
            <a:r>
              <a:rPr lang="en-US" sz="963">
                <a:solidFill>
                  <a:srgbClr val="000000"/>
                </a:solidFill>
                <a:latin typeface="Quicksand Medium"/>
              </a:rPr>
              <a:t>Wie schnell kannst du anhalten? Teste dein Wissen über Bremswege, Reaktionszeiten und die Faktoren, die unseren Anhalteweg beeinflussen.</a:t>
            </a:r>
          </a:p>
        </p:txBody>
      </p:sp>
      <p:sp>
        <p:nvSpPr>
          <p:cNvPr id="31" name="TextBox 31"/>
          <p:cNvSpPr txBox="1"/>
          <p:nvPr/>
        </p:nvSpPr>
        <p:spPr>
          <a:xfrm>
            <a:off x="4898281" y="4662416"/>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1. ANHALTEWEG</a:t>
            </a:r>
          </a:p>
        </p:txBody>
      </p:sp>
      <p:sp>
        <p:nvSpPr>
          <p:cNvPr id="32" name="TextBox 32"/>
          <p:cNvSpPr txBox="1"/>
          <p:nvPr/>
        </p:nvSpPr>
        <p:spPr>
          <a:xfrm>
            <a:off x="8071570" y="5097899"/>
            <a:ext cx="2172678" cy="810299"/>
          </a:xfrm>
          <a:prstGeom prst="rect">
            <a:avLst/>
          </a:prstGeom>
        </p:spPr>
        <p:txBody>
          <a:bodyPr lIns="0" tIns="0" rIns="0" bIns="0" rtlCol="0" anchor="t">
            <a:spAutoFit/>
          </a:bodyPr>
          <a:lstStyle/>
          <a:p>
            <a:pPr algn="ctr">
              <a:lnSpc>
                <a:spcPts val="1348"/>
              </a:lnSpc>
              <a:spcBef>
                <a:spcPct val="0"/>
              </a:spcBef>
            </a:pPr>
            <a:r>
              <a:rPr lang="en-US" sz="963">
                <a:solidFill>
                  <a:srgbClr val="000000"/>
                </a:solidFill>
                <a:latin typeface="Quicksand Medium"/>
              </a:rPr>
              <a:t>Halt! Was bedeuten all diese Zeichen auf der Straße? Finde heraus, ob du die verschiedenen Verkehrszeichen verstehst und sicher durch den Verkehr navigieren kannst.</a:t>
            </a:r>
          </a:p>
        </p:txBody>
      </p:sp>
      <p:sp>
        <p:nvSpPr>
          <p:cNvPr id="33" name="TextBox 33"/>
          <p:cNvSpPr txBox="1"/>
          <p:nvPr/>
        </p:nvSpPr>
        <p:spPr>
          <a:xfrm>
            <a:off x="7905046" y="4647776"/>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2. VERKEHRSZEICHEN</a:t>
            </a:r>
          </a:p>
        </p:txBody>
      </p:sp>
      <p:sp>
        <p:nvSpPr>
          <p:cNvPr id="34" name="TextBox 34"/>
          <p:cNvSpPr txBox="1"/>
          <p:nvPr/>
        </p:nvSpPr>
        <p:spPr>
          <a:xfrm>
            <a:off x="5044827" y="7351818"/>
            <a:ext cx="2172678" cy="810299"/>
          </a:xfrm>
          <a:prstGeom prst="rect">
            <a:avLst/>
          </a:prstGeom>
        </p:spPr>
        <p:txBody>
          <a:bodyPr lIns="0" tIns="0" rIns="0" bIns="0" rtlCol="0" anchor="t">
            <a:spAutoFit/>
          </a:bodyPr>
          <a:lstStyle/>
          <a:p>
            <a:pPr algn="ctr">
              <a:lnSpc>
                <a:spcPts val="1348"/>
              </a:lnSpc>
              <a:spcBef>
                <a:spcPct val="0"/>
              </a:spcBef>
            </a:pPr>
            <a:r>
              <a:rPr lang="en-US" sz="963">
                <a:solidFill>
                  <a:srgbClr val="000000"/>
                </a:solidFill>
                <a:latin typeface="Quicksand Medium"/>
              </a:rPr>
              <a:t>Entdecke die Welt auf zwei Rädern! Hier erfährst du alles Wichtige rund ums Fahrradfahren, von Sicherheitstipps bis hin zu interessanten Fakten über Fahrräder.</a:t>
            </a:r>
          </a:p>
        </p:txBody>
      </p:sp>
      <p:sp>
        <p:nvSpPr>
          <p:cNvPr id="35" name="TextBox 35"/>
          <p:cNvSpPr txBox="1"/>
          <p:nvPr/>
        </p:nvSpPr>
        <p:spPr>
          <a:xfrm>
            <a:off x="4878303" y="6901695"/>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4. FAHRRAD</a:t>
            </a:r>
          </a:p>
        </p:txBody>
      </p:sp>
      <p:sp>
        <p:nvSpPr>
          <p:cNvPr id="36" name="TextBox 36"/>
          <p:cNvSpPr txBox="1"/>
          <p:nvPr/>
        </p:nvSpPr>
        <p:spPr>
          <a:xfrm>
            <a:off x="11059648" y="7270247"/>
            <a:ext cx="2172678" cy="988284"/>
          </a:xfrm>
          <a:prstGeom prst="rect">
            <a:avLst/>
          </a:prstGeom>
        </p:spPr>
        <p:txBody>
          <a:bodyPr lIns="0" tIns="0" rIns="0" bIns="0" rtlCol="0" anchor="t">
            <a:spAutoFit/>
          </a:bodyPr>
          <a:lstStyle/>
          <a:p>
            <a:pPr algn="ctr">
              <a:lnSpc>
                <a:spcPts val="1348"/>
              </a:lnSpc>
              <a:spcBef>
                <a:spcPct val="0"/>
              </a:spcBef>
            </a:pPr>
            <a:r>
              <a:rPr lang="en-US" sz="963" dirty="0" err="1">
                <a:solidFill>
                  <a:srgbClr val="000000"/>
                </a:solidFill>
                <a:latin typeface="Quicksand Medium"/>
              </a:rPr>
              <a:t>Entdecke</a:t>
            </a:r>
            <a:r>
              <a:rPr lang="en-US" sz="963" dirty="0">
                <a:solidFill>
                  <a:srgbClr val="000000"/>
                </a:solidFill>
                <a:latin typeface="Quicksand Medium"/>
              </a:rPr>
              <a:t> die </a:t>
            </a:r>
            <a:r>
              <a:rPr lang="en-US" sz="963" dirty="0" err="1">
                <a:solidFill>
                  <a:srgbClr val="000000"/>
                </a:solidFill>
                <a:latin typeface="Quicksand Medium"/>
              </a:rPr>
              <a:t>Straße</a:t>
            </a:r>
            <a:r>
              <a:rPr lang="en-US" sz="963" dirty="0">
                <a:solidFill>
                  <a:srgbClr val="000000"/>
                </a:solidFill>
                <a:latin typeface="Quicksand Medium"/>
              </a:rPr>
              <a:t> </a:t>
            </a:r>
            <a:r>
              <a:rPr lang="en-US" sz="963" dirty="0" err="1">
                <a:solidFill>
                  <a:srgbClr val="000000"/>
                </a:solidFill>
                <a:latin typeface="Quicksand Medium"/>
              </a:rPr>
              <a:t>als</a:t>
            </a:r>
            <a:r>
              <a:rPr lang="en-US" sz="963" dirty="0">
                <a:solidFill>
                  <a:srgbClr val="000000"/>
                </a:solidFill>
                <a:latin typeface="Quicksand Medium"/>
              </a:rPr>
              <a:t> </a:t>
            </a:r>
            <a:r>
              <a:rPr lang="en-US" sz="963" dirty="0" err="1">
                <a:solidFill>
                  <a:srgbClr val="000000"/>
                </a:solidFill>
                <a:latin typeface="Quicksand Medium"/>
              </a:rPr>
              <a:t>VerkehrsteilnehmerIn</a:t>
            </a:r>
            <a:r>
              <a:rPr lang="en-US" sz="963" dirty="0">
                <a:solidFill>
                  <a:srgbClr val="000000"/>
                </a:solidFill>
                <a:latin typeface="Quicksand Medium"/>
              </a:rPr>
              <a:t>! </a:t>
            </a:r>
            <a:r>
              <a:rPr lang="en-US" sz="963" dirty="0" err="1">
                <a:solidFill>
                  <a:srgbClr val="000000"/>
                </a:solidFill>
                <a:latin typeface="Quicksand Medium"/>
              </a:rPr>
              <a:t>Lerne</a:t>
            </a:r>
            <a:r>
              <a:rPr lang="en-US" sz="963" dirty="0">
                <a:solidFill>
                  <a:srgbClr val="000000"/>
                </a:solidFill>
                <a:latin typeface="Quicksand Medium"/>
              </a:rPr>
              <a:t> </a:t>
            </a:r>
            <a:r>
              <a:rPr lang="en-US" sz="963" dirty="0" err="1">
                <a:solidFill>
                  <a:srgbClr val="000000"/>
                </a:solidFill>
                <a:latin typeface="Quicksand Medium"/>
              </a:rPr>
              <a:t>mehr</a:t>
            </a:r>
            <a:r>
              <a:rPr lang="en-US" sz="963" dirty="0">
                <a:solidFill>
                  <a:srgbClr val="000000"/>
                </a:solidFill>
                <a:latin typeface="Quicksand Medium"/>
              </a:rPr>
              <a:t> </a:t>
            </a:r>
            <a:r>
              <a:rPr lang="en-US" sz="963" dirty="0" err="1">
                <a:solidFill>
                  <a:srgbClr val="000000"/>
                </a:solidFill>
                <a:latin typeface="Quicksand Medium"/>
              </a:rPr>
              <a:t>über</a:t>
            </a:r>
            <a:r>
              <a:rPr lang="en-US" sz="963" dirty="0">
                <a:solidFill>
                  <a:srgbClr val="000000"/>
                </a:solidFill>
                <a:latin typeface="Quicksand Medium"/>
              </a:rPr>
              <a:t> die </a:t>
            </a:r>
            <a:r>
              <a:rPr lang="en-US" sz="963" dirty="0" err="1">
                <a:solidFill>
                  <a:srgbClr val="000000"/>
                </a:solidFill>
                <a:latin typeface="Quicksand Medium"/>
              </a:rPr>
              <a:t>verschiedenen</a:t>
            </a:r>
            <a:r>
              <a:rPr lang="en-US" sz="963" dirty="0">
                <a:solidFill>
                  <a:srgbClr val="000000"/>
                </a:solidFill>
                <a:latin typeface="Quicksand Medium"/>
              </a:rPr>
              <a:t> </a:t>
            </a:r>
            <a:r>
              <a:rPr lang="en-US" sz="963" dirty="0" err="1">
                <a:solidFill>
                  <a:srgbClr val="000000"/>
                </a:solidFill>
                <a:latin typeface="Quicksand Medium"/>
              </a:rPr>
              <a:t>Verkehrsräume</a:t>
            </a:r>
            <a:r>
              <a:rPr lang="en-US" sz="963" dirty="0">
                <a:solidFill>
                  <a:srgbClr val="000000"/>
                </a:solidFill>
                <a:latin typeface="Quicksand Medium"/>
              </a:rPr>
              <a:t>, </a:t>
            </a:r>
            <a:r>
              <a:rPr lang="en-US" sz="963" dirty="0" err="1">
                <a:solidFill>
                  <a:srgbClr val="000000"/>
                </a:solidFill>
                <a:latin typeface="Quicksand Medium"/>
              </a:rPr>
              <a:t>wie</a:t>
            </a:r>
            <a:r>
              <a:rPr lang="en-US" sz="963" dirty="0">
                <a:solidFill>
                  <a:srgbClr val="000000"/>
                </a:solidFill>
                <a:latin typeface="Quicksand Medium"/>
              </a:rPr>
              <a:t> </a:t>
            </a:r>
            <a:r>
              <a:rPr lang="en-US" sz="963" dirty="0" err="1">
                <a:solidFill>
                  <a:srgbClr val="000000"/>
                </a:solidFill>
                <a:latin typeface="Quicksand Medium"/>
              </a:rPr>
              <a:t>Fußgängerzonen</a:t>
            </a:r>
            <a:r>
              <a:rPr lang="en-US" sz="963" dirty="0">
                <a:solidFill>
                  <a:srgbClr val="000000"/>
                </a:solidFill>
                <a:latin typeface="Quicksand Medium"/>
              </a:rPr>
              <a:t> </a:t>
            </a:r>
            <a:r>
              <a:rPr lang="en-US" sz="963" dirty="0" err="1">
                <a:solidFill>
                  <a:srgbClr val="000000"/>
                </a:solidFill>
                <a:latin typeface="Quicksand Medium"/>
              </a:rPr>
              <a:t>oder</a:t>
            </a:r>
            <a:r>
              <a:rPr lang="en-US" sz="963" dirty="0">
                <a:solidFill>
                  <a:srgbClr val="000000"/>
                </a:solidFill>
                <a:latin typeface="Quicksand Medium"/>
              </a:rPr>
              <a:t> </a:t>
            </a:r>
            <a:r>
              <a:rPr lang="en-US" sz="963" dirty="0" err="1">
                <a:solidFill>
                  <a:srgbClr val="000000"/>
                </a:solidFill>
                <a:latin typeface="Quicksand Medium"/>
              </a:rPr>
              <a:t>Radwege</a:t>
            </a:r>
            <a:r>
              <a:rPr lang="en-US" sz="963" dirty="0">
                <a:solidFill>
                  <a:srgbClr val="000000"/>
                </a:solidFill>
                <a:latin typeface="Quicksand Medium"/>
              </a:rPr>
              <a:t>  und </a:t>
            </a:r>
            <a:r>
              <a:rPr lang="en-US" sz="963" dirty="0" err="1">
                <a:solidFill>
                  <a:srgbClr val="000000"/>
                </a:solidFill>
                <a:latin typeface="Quicksand Medium"/>
              </a:rPr>
              <a:t>wie</a:t>
            </a:r>
            <a:r>
              <a:rPr lang="en-US" sz="963" dirty="0">
                <a:solidFill>
                  <a:srgbClr val="000000"/>
                </a:solidFill>
                <a:latin typeface="Quicksand Medium"/>
              </a:rPr>
              <a:t> man </a:t>
            </a:r>
            <a:r>
              <a:rPr lang="en-US" sz="963" dirty="0" err="1">
                <a:solidFill>
                  <a:srgbClr val="000000"/>
                </a:solidFill>
                <a:latin typeface="Quicksand Medium"/>
              </a:rPr>
              <a:t>sich</a:t>
            </a:r>
            <a:r>
              <a:rPr lang="en-US" sz="963" dirty="0">
                <a:solidFill>
                  <a:srgbClr val="000000"/>
                </a:solidFill>
                <a:latin typeface="Quicksand Medium"/>
              </a:rPr>
              <a:t> in </a:t>
            </a:r>
            <a:r>
              <a:rPr lang="en-US" sz="963" dirty="0" err="1">
                <a:solidFill>
                  <a:srgbClr val="000000"/>
                </a:solidFill>
                <a:latin typeface="Quicksand Medium"/>
              </a:rPr>
              <a:t>ihnen</a:t>
            </a:r>
            <a:r>
              <a:rPr lang="en-US" sz="963" dirty="0">
                <a:solidFill>
                  <a:srgbClr val="000000"/>
                </a:solidFill>
                <a:latin typeface="Quicksand Medium"/>
              </a:rPr>
              <a:t> </a:t>
            </a:r>
            <a:r>
              <a:rPr lang="en-US" sz="963" dirty="0" err="1">
                <a:solidFill>
                  <a:srgbClr val="000000"/>
                </a:solidFill>
                <a:latin typeface="Quicksand Medium"/>
              </a:rPr>
              <a:t>sicher</a:t>
            </a:r>
            <a:r>
              <a:rPr lang="en-US" sz="963" dirty="0">
                <a:solidFill>
                  <a:srgbClr val="000000"/>
                </a:solidFill>
                <a:latin typeface="Quicksand Medium"/>
              </a:rPr>
              <a:t> </a:t>
            </a:r>
            <a:r>
              <a:rPr lang="en-US" sz="963" dirty="0" err="1">
                <a:solidFill>
                  <a:srgbClr val="000000"/>
                </a:solidFill>
                <a:latin typeface="Quicksand Medium"/>
              </a:rPr>
              <a:t>bewegt</a:t>
            </a:r>
            <a:r>
              <a:rPr lang="en-US" sz="963" dirty="0">
                <a:solidFill>
                  <a:srgbClr val="000000"/>
                </a:solidFill>
                <a:latin typeface="Quicksand Medium"/>
              </a:rPr>
              <a:t>.</a:t>
            </a:r>
          </a:p>
        </p:txBody>
      </p:sp>
      <p:sp>
        <p:nvSpPr>
          <p:cNvPr id="37" name="TextBox 37"/>
          <p:cNvSpPr txBox="1"/>
          <p:nvPr/>
        </p:nvSpPr>
        <p:spPr>
          <a:xfrm>
            <a:off x="10893124" y="6901696"/>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6. VERKEHRSRÄUME</a:t>
            </a:r>
          </a:p>
        </p:txBody>
      </p:sp>
      <p:sp>
        <p:nvSpPr>
          <p:cNvPr id="38" name="TextBox 38"/>
          <p:cNvSpPr txBox="1"/>
          <p:nvPr/>
        </p:nvSpPr>
        <p:spPr>
          <a:xfrm>
            <a:off x="8068143" y="7350600"/>
            <a:ext cx="2172678" cy="810299"/>
          </a:xfrm>
          <a:prstGeom prst="rect">
            <a:avLst/>
          </a:prstGeom>
        </p:spPr>
        <p:txBody>
          <a:bodyPr lIns="0" tIns="0" rIns="0" bIns="0" rtlCol="0" anchor="t">
            <a:spAutoFit/>
          </a:bodyPr>
          <a:lstStyle/>
          <a:p>
            <a:pPr algn="ctr">
              <a:lnSpc>
                <a:spcPts val="1348"/>
              </a:lnSpc>
              <a:spcBef>
                <a:spcPct val="0"/>
              </a:spcBef>
            </a:pPr>
            <a:r>
              <a:rPr lang="en-US" sz="963">
                <a:solidFill>
                  <a:srgbClr val="000000"/>
                </a:solidFill>
                <a:latin typeface="Quicksand Medium"/>
              </a:rPr>
              <a:t>Auf die Plätze, fertig, Scoot! Tauche ein in die Welt der elektrischen Roller und erfahre alles über ihre Nutzung, Sicherheitsvorkehrungen und die Regeln im Straßenverkehr.</a:t>
            </a:r>
          </a:p>
        </p:txBody>
      </p:sp>
      <p:sp>
        <p:nvSpPr>
          <p:cNvPr id="39" name="TextBox 39"/>
          <p:cNvSpPr txBox="1"/>
          <p:nvPr/>
        </p:nvSpPr>
        <p:spPr>
          <a:xfrm>
            <a:off x="7901619" y="6900477"/>
            <a:ext cx="2505726" cy="316305"/>
          </a:xfrm>
          <a:prstGeom prst="rect">
            <a:avLst/>
          </a:prstGeom>
        </p:spPr>
        <p:txBody>
          <a:bodyPr lIns="0" tIns="0" rIns="0" bIns="0" rtlCol="0" anchor="t">
            <a:spAutoFit/>
          </a:bodyPr>
          <a:lstStyle/>
          <a:p>
            <a:pPr algn="ctr">
              <a:lnSpc>
                <a:spcPts val="2643"/>
              </a:lnSpc>
              <a:spcBef>
                <a:spcPct val="0"/>
              </a:spcBef>
            </a:pPr>
            <a:r>
              <a:rPr lang="en-US" sz="1888" dirty="0">
                <a:solidFill>
                  <a:srgbClr val="000000"/>
                </a:solidFill>
                <a:latin typeface="Jingleberry"/>
              </a:rPr>
              <a:t>5. E-SCOOTER</a:t>
            </a:r>
          </a:p>
        </p:txBody>
      </p:sp>
    </p:spTree>
    <p:extLst>
      <p:ext uri="{BB962C8B-B14F-4D97-AF65-F5344CB8AC3E}">
        <p14:creationId xmlns:p14="http://schemas.microsoft.com/office/powerpoint/2010/main" val="88806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002745" y="314583"/>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3157554" y="2826630"/>
            <a:ext cx="11453385" cy="6338915"/>
          </a:xfrm>
          <a:prstGeom prst="rect">
            <a:avLst/>
          </a:prstGeom>
        </p:spPr>
        <p:txBody>
          <a:bodyPr lIns="0" tIns="0" rIns="0" bIns="0" rtlCol="0" anchor="t">
            <a:spAutoFit/>
          </a:bodyPr>
          <a:lstStyle/>
          <a:p>
            <a:pPr algn="ctr">
              <a:lnSpc>
                <a:spcPts val="4339"/>
              </a:lnSpc>
              <a:spcBef>
                <a:spcPct val="0"/>
              </a:spcBef>
            </a:pPr>
            <a:r>
              <a:rPr lang="de-AT" sz="3200" b="1" dirty="0">
                <a:latin typeface="Aptos Display" panose="020B0004020202020204" pitchFamily="34" charset="0"/>
                <a:cs typeface="Times New Roman" panose="02020603050405020304" pitchFamily="18" charset="0"/>
              </a:rPr>
              <a:t>Was ist der Unterschied zwischen folgenden Verkehrsschildern?</a:t>
            </a:r>
          </a:p>
          <a:p>
            <a:pPr algn="ctr">
              <a:lnSpc>
                <a:spcPts val="4339"/>
              </a:lnSpc>
              <a:spcBef>
                <a:spcPct val="0"/>
              </a:spcBef>
            </a:pPr>
            <a:endParaRPr lang="de-AT"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2643"/>
              </a:lnSpc>
              <a:spcBef>
                <a:spcPct val="0"/>
              </a:spcBef>
            </a:pPr>
            <a:r>
              <a:rPr lang="en-US" sz="1888" dirty="0">
                <a:solidFill>
                  <a:srgbClr val="000000"/>
                </a:solidFill>
                <a:latin typeface="Jingleberry"/>
              </a:rPr>
              <a:t>  </a:t>
            </a:r>
          </a:p>
          <a:p>
            <a:pPr lvl="1">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Es gibt keinen Unterschied.</a:t>
            </a:r>
          </a:p>
          <a:p>
            <a:pPr marL="914400" lvl="1" indent="-457200">
              <a:spcBef>
                <a:spcPct val="0"/>
              </a:spcBef>
              <a:buAutoNum type="alphaUcParenR"/>
            </a:pPr>
            <a:endParaRPr lang="en-US" sz="2469" dirty="0">
              <a:solidFill>
                <a:srgbClr val="000000"/>
              </a:solidFill>
              <a:latin typeface="Aptos Display" panose="020B0004020202020204" pitchFamily="34" charset="0"/>
            </a:endParaRPr>
          </a:p>
          <a:p>
            <a:pPr lvl="1">
              <a:spcBef>
                <a:spcPct val="0"/>
              </a:spcBef>
            </a:pPr>
            <a:r>
              <a:rPr lang="en-US"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Bei Wegen mit dem eckigen Schild </a:t>
            </a:r>
            <a:r>
              <a:rPr lang="de-DE" sz="2469" u="sng" dirty="0">
                <a:solidFill>
                  <a:srgbClr val="000000"/>
                </a:solidFill>
                <a:latin typeface="Aptos Display" panose="020B0004020202020204" pitchFamily="34" charset="0"/>
              </a:rPr>
              <a:t>darf</a:t>
            </a:r>
            <a:r>
              <a:rPr lang="de-DE" sz="2469" dirty="0">
                <a:solidFill>
                  <a:srgbClr val="000000"/>
                </a:solidFill>
                <a:latin typeface="Aptos Display" panose="020B0004020202020204" pitchFamily="34" charset="0"/>
              </a:rPr>
              <a:t> ich dort mit dem Fahrrad fahren, beim runden Schild </a:t>
            </a:r>
            <a:r>
              <a:rPr lang="de-DE" sz="2469" u="sng" dirty="0">
                <a:solidFill>
                  <a:srgbClr val="000000"/>
                </a:solidFill>
                <a:latin typeface="Aptos Display" panose="020B0004020202020204" pitchFamily="34" charset="0"/>
              </a:rPr>
              <a:t>muss</a:t>
            </a:r>
            <a:r>
              <a:rPr lang="de-DE" sz="2469" dirty="0">
                <a:solidFill>
                  <a:srgbClr val="000000"/>
                </a:solidFill>
                <a:latin typeface="Aptos Display" panose="020B0004020202020204" pitchFamily="34" charset="0"/>
              </a:rPr>
              <a:t> ich dort fahren.</a:t>
            </a:r>
          </a:p>
          <a:p>
            <a:pPr lvl="1">
              <a:spcBef>
                <a:spcPct val="0"/>
              </a:spcBef>
            </a:pPr>
            <a:endParaRPr lang="en-US" sz="2469" dirty="0">
              <a:solidFill>
                <a:srgbClr val="000000"/>
              </a:solidFill>
              <a:latin typeface="Aptos Display" panose="020B0004020202020204" pitchFamily="34" charset="0"/>
            </a:endParaRPr>
          </a:p>
          <a:p>
            <a:pPr lvl="1">
              <a:spcBef>
                <a:spcPct val="0"/>
              </a:spcBef>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Bei Wegen mit dem eckigen Schild </a:t>
            </a:r>
            <a:r>
              <a:rPr lang="de-DE" sz="2469" u="sng" dirty="0">
                <a:solidFill>
                  <a:srgbClr val="000000"/>
                </a:solidFill>
                <a:latin typeface="Aptos Display" panose="020B0004020202020204" pitchFamily="34" charset="0"/>
              </a:rPr>
              <a:t>muss</a:t>
            </a:r>
            <a:r>
              <a:rPr lang="de-DE" sz="2469" dirty="0">
                <a:solidFill>
                  <a:srgbClr val="000000"/>
                </a:solidFill>
                <a:latin typeface="Aptos Display" panose="020B0004020202020204" pitchFamily="34" charset="0"/>
              </a:rPr>
              <a:t> ich dort mit dem Fahrrad fahren, beim runden Schild </a:t>
            </a:r>
            <a:r>
              <a:rPr lang="de-DE" sz="2469" u="sng" dirty="0">
                <a:solidFill>
                  <a:srgbClr val="000000"/>
                </a:solidFill>
                <a:latin typeface="Aptos Display" panose="020B0004020202020204" pitchFamily="34" charset="0"/>
              </a:rPr>
              <a:t>darf</a:t>
            </a:r>
            <a:r>
              <a:rPr lang="de-DE" sz="2469" dirty="0">
                <a:solidFill>
                  <a:srgbClr val="000000"/>
                </a:solidFill>
                <a:latin typeface="Aptos Display" panose="020B0004020202020204" pitchFamily="34" charset="0"/>
              </a:rPr>
              <a:t> ich dort fahren.</a:t>
            </a:r>
          </a:p>
          <a:p>
            <a:pPr lvl="1">
              <a:spcBef>
                <a:spcPct val="0"/>
              </a:spcBef>
            </a:pPr>
            <a:endParaRPr lang="de-DE" sz="2469" dirty="0">
              <a:solidFill>
                <a:srgbClr val="000000"/>
              </a:solidFill>
              <a:latin typeface="Aptos Display" panose="020B0004020202020204" pitchFamily="34" charset="0"/>
            </a:endParaRPr>
          </a:p>
          <a:p>
            <a:pPr lvl="1">
              <a:spcBef>
                <a:spcPct val="0"/>
              </a:spcBef>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Beide heißen „Achtung Fahrradfahrer“, aber das eckige Schild ist für außerorts, das runde Schild für innerorts.</a:t>
            </a:r>
            <a:endParaRPr lang="en-US" sz="2469" dirty="0">
              <a:solidFill>
                <a:srgbClr val="000000"/>
              </a:solidFill>
              <a:latin typeface="Aptos Display" panose="020B0004020202020204" pitchFamily="34" charset="0"/>
            </a:endParaRPr>
          </a:p>
        </p:txBody>
      </p:sp>
      <p:sp>
        <p:nvSpPr>
          <p:cNvPr id="6" name="Freeform 6"/>
          <p:cNvSpPr>
            <a:spLocks noChangeAspect="1"/>
          </p:cNvSpPr>
          <p:nvPr/>
        </p:nvSpPr>
        <p:spPr>
          <a:xfrm>
            <a:off x="6642287" y="3703500"/>
            <a:ext cx="1452101" cy="1440000"/>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8"/>
            <a:stretch>
              <a:fillRect/>
            </a:stretch>
          </a:blipFill>
        </p:spPr>
        <p:txBody>
          <a:bodyPr/>
          <a:lstStyle/>
          <a:p>
            <a:endParaRPr lang="de-AT"/>
          </a:p>
        </p:txBody>
      </p:sp>
      <p:sp>
        <p:nvSpPr>
          <p:cNvPr id="7" name="Freeform 7"/>
          <p:cNvSpPr>
            <a:spLocks noChangeAspect="1"/>
          </p:cNvSpPr>
          <p:nvPr/>
        </p:nvSpPr>
        <p:spPr>
          <a:xfrm>
            <a:off x="9529515" y="3703500"/>
            <a:ext cx="1440000" cy="1440000"/>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9"/>
            <a:stretch>
              <a:fillRect/>
            </a:stretch>
          </a:blipFill>
        </p:spPr>
        <p:txBody>
          <a:bodyPr/>
          <a:lstStyle/>
          <a:p>
            <a:endParaRPr lang="de-AT"/>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3157552" y="2857500"/>
            <a:ext cx="11453385" cy="6002734"/>
          </a:xfrm>
          <a:prstGeom prst="rect">
            <a:avLst/>
          </a:prstGeom>
        </p:spPr>
        <p:txBody>
          <a:bodyPr lIns="0" tIns="0" rIns="0" bIns="0" rtlCol="0" anchor="t">
            <a:spAutoFit/>
          </a:bodyPr>
          <a:lstStyle/>
          <a:p>
            <a:pPr algn="ctr">
              <a:lnSpc>
                <a:spcPts val="4339"/>
              </a:lnSpc>
              <a:spcBef>
                <a:spcPct val="0"/>
              </a:spcBef>
            </a:pPr>
            <a:r>
              <a:rPr lang="de-AT" sz="3200" b="1" dirty="0">
                <a:latin typeface="Aptos Display" panose="020B0004020202020204" pitchFamily="34" charset="0"/>
                <a:cs typeface="Times New Roman" panose="02020603050405020304" pitchFamily="18" charset="0"/>
              </a:rPr>
              <a:t>Was ist der Unterschied zwischen folgenden Verkehrsschildern?</a:t>
            </a:r>
          </a:p>
          <a:p>
            <a:pPr algn="ctr">
              <a:lnSpc>
                <a:spcPts val="4339"/>
              </a:lnSpc>
              <a:spcBef>
                <a:spcPct val="0"/>
              </a:spcBef>
            </a:pP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2643"/>
              </a:lnSpc>
              <a:spcBef>
                <a:spcPct val="0"/>
              </a:spcBef>
            </a:pPr>
            <a:r>
              <a:rPr lang="en-US" sz="1888" dirty="0">
                <a:solidFill>
                  <a:srgbClr val="000000"/>
                </a:solidFill>
                <a:latin typeface="Jingleberry"/>
              </a:rPr>
              <a:t>  </a:t>
            </a:r>
          </a:p>
          <a:p>
            <a:pPr lvl="1">
              <a:lnSpc>
                <a:spcPts val="3483"/>
              </a:lnSpc>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Es gibt keinen Unterschied.</a:t>
            </a:r>
          </a:p>
          <a:p>
            <a:pPr marL="914400" lvl="1" indent="-457200">
              <a:lnSpc>
                <a:spcPts val="3483"/>
              </a:lnSpc>
              <a:spcBef>
                <a:spcPct val="0"/>
              </a:spcBef>
              <a:buAutoNum type="alphaUcParenR"/>
            </a:pPr>
            <a:endParaRPr lang="en-US"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Bei Wegen mit dem eckigen Schild darf ich dort mit dem Fahrrad fahren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zu Fuß gehen, beim runden Schild muss ich dort fahren bzw. gehen.</a:t>
            </a:r>
          </a:p>
          <a:p>
            <a:pPr lvl="1">
              <a:lnSpc>
                <a:spcPts val="3483"/>
              </a:lnSpc>
              <a:spcBef>
                <a:spcPct val="0"/>
              </a:spcBef>
            </a:pPr>
            <a:endParaRPr lang="de-DE"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ei Wegen mit dem eckigen Schild muss ich dort mit dem Fahrrad fahren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zu Fuß gehen, beim runden Schild darf ich dort fahren bzw. gehen.</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Dieses Verkehrsschild gibt es nur in der runden Version. </a:t>
            </a:r>
            <a:endParaRPr lang="en-US" sz="2469" dirty="0">
              <a:solidFill>
                <a:srgbClr val="000000"/>
              </a:solidFill>
              <a:latin typeface="Aptos Display" panose="020B0004020202020204" pitchFamily="34" charset="0"/>
            </a:endParaRP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2.2</a:t>
            </a:r>
          </a:p>
        </p:txBody>
      </p:sp>
      <p:pic>
        <p:nvPicPr>
          <p:cNvPr id="8" name="Grafik 7" descr="17a: Geh- und Radweg (gemeinsam geführter Weg)">
            <a:extLst>
              <a:ext uri="{FF2B5EF4-FFF2-40B4-BE49-F238E27FC236}">
                <a16:creationId xmlns:a16="http://schemas.microsoft.com/office/drawing/2014/main" id="{DF2298D3-F050-F43D-696A-5D1CCFEBB4B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9515" y="3390900"/>
            <a:ext cx="1440000" cy="1440000"/>
          </a:xfrm>
          <a:prstGeom prst="rect">
            <a:avLst/>
          </a:prstGeom>
          <a:noFill/>
          <a:ln>
            <a:noFill/>
          </a:ln>
        </p:spPr>
      </p:pic>
      <p:pic>
        <p:nvPicPr>
          <p:cNvPr id="9" name="Grafik 8" descr="28a: Geh- und Radweg ohne Benützungspflicht (gemeinsam)">
            <a:extLst>
              <a:ext uri="{FF2B5EF4-FFF2-40B4-BE49-F238E27FC236}">
                <a16:creationId xmlns:a16="http://schemas.microsoft.com/office/drawing/2014/main" id="{1EF1DC16-3ADB-9648-53A8-AFED7934D91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35611" y="3390900"/>
            <a:ext cx="1452101" cy="1440000"/>
          </a:xfrm>
          <a:prstGeom prst="rect">
            <a:avLst/>
          </a:prstGeom>
          <a:noFill/>
          <a:ln>
            <a:noFill/>
          </a:ln>
        </p:spPr>
      </p:pic>
    </p:spTree>
    <p:extLst>
      <p:ext uri="{BB962C8B-B14F-4D97-AF65-F5344CB8AC3E}">
        <p14:creationId xmlns:p14="http://schemas.microsoft.com/office/powerpoint/2010/main" val="167279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3157554" y="2826630"/>
            <a:ext cx="11453385" cy="6002734"/>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können folgende Verkehrsschilder hängen?</a:t>
            </a: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2643"/>
              </a:lnSpc>
              <a:spcBef>
                <a:spcPct val="0"/>
              </a:spcBef>
            </a:pPr>
            <a:r>
              <a:rPr lang="en-US" sz="1888" dirty="0">
                <a:solidFill>
                  <a:srgbClr val="000000"/>
                </a:solidFill>
                <a:latin typeface="Jingleberry"/>
              </a:rPr>
              <a:t>  </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Grundsätzlich überall.</a:t>
            </a:r>
          </a:p>
          <a:p>
            <a:pPr marL="914400" lvl="1" indent="-457200">
              <a:lnSpc>
                <a:spcPts val="3483"/>
              </a:lnSpc>
              <a:spcBef>
                <a:spcPct val="0"/>
              </a:spcBef>
              <a:buAutoNum type="alphaUcParenR"/>
            </a:pPr>
            <a:endParaRPr lang="en-US"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Nirgendwo, die Schilder gibt es in Österreich nicht</a:t>
            </a:r>
          </a:p>
          <a:p>
            <a:pPr lvl="1">
              <a:lnSpc>
                <a:spcPts val="3483"/>
              </a:lnSpc>
              <a:spcBef>
                <a:spcPct val="0"/>
              </a:spcBef>
            </a:pPr>
            <a:endParaRPr lang="de-DE"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ei jeder Kreuzung.</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Bei </a:t>
            </a:r>
            <a:r>
              <a:rPr lang="en-US" sz="2469" dirty="0" err="1">
                <a:solidFill>
                  <a:srgbClr val="000000"/>
                </a:solidFill>
                <a:latin typeface="Aptos Display" panose="020B0004020202020204" pitchFamily="34" charset="0"/>
              </a:rPr>
              <a:t>Ampeln</a:t>
            </a:r>
            <a:r>
              <a:rPr lang="en-US" sz="2469" dirty="0">
                <a:solidFill>
                  <a:srgbClr val="000000"/>
                </a:solidFill>
                <a:latin typeface="Aptos Display" panose="020B0004020202020204" pitchFamily="34" charset="0"/>
              </a:rPr>
              <a:t>.</a:t>
            </a: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2.3</a:t>
            </a:r>
          </a:p>
        </p:txBody>
      </p:sp>
      <p:pic>
        <p:nvPicPr>
          <p:cNvPr id="6" name="Grafik 5" descr="n: rechtsabbiegen bzw. geradeausfahren (bei T-Kreuzungen) für Fahrräder trotz roter Ampel">
            <a:extLst>
              <a:ext uri="{FF2B5EF4-FFF2-40B4-BE49-F238E27FC236}">
                <a16:creationId xmlns:a16="http://schemas.microsoft.com/office/drawing/2014/main" id="{8B392ED2-1E5D-C85C-2B4C-CE2654714C2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4909" y="3467100"/>
            <a:ext cx="2778672" cy="2014537"/>
          </a:xfrm>
          <a:prstGeom prst="rect">
            <a:avLst/>
          </a:prstGeom>
          <a:noFill/>
          <a:ln>
            <a:noFill/>
          </a:ln>
        </p:spPr>
      </p:pic>
    </p:spTree>
    <p:extLst>
      <p:ext uri="{BB962C8B-B14F-4D97-AF65-F5344CB8AC3E}">
        <p14:creationId xmlns:p14="http://schemas.microsoft.com/office/powerpoint/2010/main" val="70019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3157554" y="2826630"/>
            <a:ext cx="11453385" cy="6900415"/>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bedeuten die folgenden Verkehrsschilder?</a:t>
            </a: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4339"/>
              </a:lnSpc>
              <a:spcBef>
                <a:spcPct val="0"/>
              </a:spcBef>
            </a:pPr>
            <a:endParaRPr lang="en-US" sz="3099" dirty="0">
              <a:solidFill>
                <a:srgbClr val="000000"/>
              </a:solidFill>
              <a:latin typeface="Jingleberry"/>
            </a:endParaRPr>
          </a:p>
          <a:p>
            <a:pPr algn="ctr">
              <a:lnSpc>
                <a:spcPts val="2643"/>
              </a:lnSpc>
              <a:spcBef>
                <a:spcPct val="0"/>
              </a:spcBef>
            </a:pPr>
            <a:r>
              <a:rPr lang="en-US" sz="1888" dirty="0">
                <a:solidFill>
                  <a:srgbClr val="000000"/>
                </a:solidFill>
                <a:latin typeface="Jingleberry"/>
              </a:rPr>
              <a:t>  </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Ich muss hier anhalten und dann geradeaus fahren bzw. rechts abbiegen.</a:t>
            </a:r>
          </a:p>
          <a:p>
            <a:pPr lvl="1">
              <a:lnSpc>
                <a:spcPts val="3483"/>
              </a:lnSpc>
              <a:spcBef>
                <a:spcPct val="0"/>
              </a:spcBef>
            </a:pPr>
            <a:endParaRPr lang="en-US"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Schild zeigt den weiteren Verlauf des Fahrradweges an.</a:t>
            </a:r>
          </a:p>
          <a:p>
            <a:pPr lvl="1">
              <a:lnSpc>
                <a:spcPts val="3483"/>
              </a:lnSpc>
              <a:spcBef>
                <a:spcPct val="0"/>
              </a:spcBef>
            </a:pPr>
            <a:endParaRPr lang="de-DE"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I</a:t>
            </a:r>
            <a:r>
              <a:rPr lang="de-DE" sz="2469" dirty="0" err="1">
                <a:solidFill>
                  <a:srgbClr val="000000"/>
                </a:solidFill>
                <a:latin typeface="Aptos Display" panose="020B0004020202020204" pitchFamily="34" charset="0"/>
              </a:rPr>
              <a:t>ch</a:t>
            </a:r>
            <a:r>
              <a:rPr lang="de-DE" sz="2469" dirty="0">
                <a:solidFill>
                  <a:srgbClr val="000000"/>
                </a:solidFill>
                <a:latin typeface="Aptos Display" panose="020B0004020202020204" pitchFamily="34" charset="0"/>
              </a:rPr>
              <a:t> darf auch bei einer roten Ampel rechts abbiegen bzw. geradeaus fahren, nachdem ich gestoppt habe, um mich zu versichern, dass ich weder mich noch andere gefährde.</a:t>
            </a:r>
          </a:p>
          <a:p>
            <a:pPr lvl="1">
              <a:lnSpc>
                <a:spcPts val="3483"/>
              </a:lnSpc>
              <a:spcBef>
                <a:spcPct val="0"/>
              </a:spcBef>
            </a:pPr>
            <a:r>
              <a:rPr lang="de-DE" sz="2469" dirty="0">
                <a:solidFill>
                  <a:srgbClr val="000000"/>
                </a:solidFill>
                <a:latin typeface="Aptos Display" panose="020B0004020202020204" pitchFamily="34" charset="0"/>
              </a:rPr>
              <a:t> </a:t>
            </a:r>
            <a:endParaRPr lang="de-DE" sz="2469" b="1"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D)</a:t>
            </a:r>
            <a:r>
              <a:rPr lang="de-DE"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FahrradfahrerInnen dürfen in die angegebene Richtung nicht mehr fahren.</a:t>
            </a:r>
            <a:endParaRPr lang="en-US" sz="2469" dirty="0">
              <a:solidFill>
                <a:srgbClr val="000000"/>
              </a:solidFill>
              <a:latin typeface="Aptos Display" panose="020B0004020202020204" pitchFamily="34" charset="0"/>
            </a:endParaRP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2.4</a:t>
            </a:r>
          </a:p>
        </p:txBody>
      </p:sp>
      <p:pic>
        <p:nvPicPr>
          <p:cNvPr id="6" name="Grafik 5" descr="n: rechtsabbiegen bzw. geradeausfahren (bei T-Kreuzungen) für Fahrräder trotz roter Ampel">
            <a:extLst>
              <a:ext uri="{FF2B5EF4-FFF2-40B4-BE49-F238E27FC236}">
                <a16:creationId xmlns:a16="http://schemas.microsoft.com/office/drawing/2014/main" id="{8B392ED2-1E5D-C85C-2B4C-CE2654714C2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00178" y="3467100"/>
            <a:ext cx="2778672" cy="2014537"/>
          </a:xfrm>
          <a:prstGeom prst="rect">
            <a:avLst/>
          </a:prstGeom>
          <a:noFill/>
          <a:ln>
            <a:noFill/>
          </a:ln>
        </p:spPr>
      </p:pic>
    </p:spTree>
    <p:extLst>
      <p:ext uri="{BB962C8B-B14F-4D97-AF65-F5344CB8AC3E}">
        <p14:creationId xmlns:p14="http://schemas.microsoft.com/office/powerpoint/2010/main" val="98030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2844384" y="2582009"/>
            <a:ext cx="11639137" cy="7293728"/>
          </a:xfrm>
          <a:prstGeom prst="rect">
            <a:avLst/>
          </a:prstGeom>
        </p:spPr>
        <p:txBody>
          <a:bodyPr wrap="square"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ist der Unterschied vom linken (a) zum rechten (b) Verkehrsschild?</a:t>
            </a:r>
          </a:p>
          <a:p>
            <a:pPr algn="ctr">
              <a:lnSpc>
                <a:spcPts val="4339"/>
              </a:lnSpc>
              <a:spcBef>
                <a:spcPct val="0"/>
              </a:spcBef>
            </a:pPr>
            <a:endParaRPr lang="de-DE" sz="3200" b="1" dirty="0">
              <a:latin typeface="Aptos Display" panose="020B0004020202020204" pitchFamily="34" charset="0"/>
              <a:cs typeface="Times New Roman" panose="02020603050405020304" pitchFamily="18" charset="0"/>
            </a:endParaRPr>
          </a:p>
          <a:p>
            <a:pPr algn="ctr">
              <a:lnSpc>
                <a:spcPts val="4339"/>
              </a:lnSpc>
              <a:spcBef>
                <a:spcPct val="0"/>
              </a:spcBef>
            </a:pPr>
            <a:endParaRPr lang="de-DE" sz="3200" b="1" dirty="0">
              <a:latin typeface="Aptos Display" panose="020B0004020202020204" pitchFamily="34" charset="0"/>
              <a:cs typeface="Times New Roman" panose="02020603050405020304" pitchFamily="18" charset="0"/>
            </a:endParaRPr>
          </a:p>
          <a:p>
            <a:pPr algn="ctr">
              <a:lnSpc>
                <a:spcPts val="4339"/>
              </a:lnSpc>
              <a:spcBef>
                <a:spcPct val="0"/>
              </a:spcBef>
            </a:pPr>
            <a:endParaRPr lang="en-US" sz="3099" dirty="0">
              <a:solidFill>
                <a:srgbClr val="000000"/>
              </a:solidFill>
              <a:latin typeface="Jingleberry"/>
            </a:endParaRPr>
          </a:p>
          <a:p>
            <a:pPr>
              <a:spcBef>
                <a:spcPct val="0"/>
              </a:spcBef>
            </a:pPr>
            <a:r>
              <a:rPr lang="de-DE" sz="2469" b="1" dirty="0">
                <a:solidFill>
                  <a:srgbClr val="000000"/>
                </a:solidFill>
                <a:latin typeface="Aptos Display" panose="020B0004020202020204" pitchFamily="34" charset="0"/>
              </a:rPr>
              <a:t>       </a:t>
            </a:r>
            <a:r>
              <a:rPr lang="de-DE" sz="2350" b="1" dirty="0">
                <a:solidFill>
                  <a:srgbClr val="000000"/>
                </a:solidFill>
                <a:latin typeface="Aptos Display" panose="020B0004020202020204" pitchFamily="34" charset="0"/>
              </a:rPr>
              <a:t> </a:t>
            </a:r>
            <a:endParaRPr lang="en-US" sz="2350" dirty="0">
              <a:solidFill>
                <a:srgbClr val="000000"/>
              </a:solidFill>
              <a:latin typeface="Aptos Display" panose="020B0004020202020204" pitchFamily="34" charset="0"/>
            </a:endParaRPr>
          </a:p>
          <a:p>
            <a:pPr lvl="0" algn="just">
              <a:lnSpc>
                <a:spcPct val="107000"/>
              </a:lnSpc>
              <a:spcAft>
                <a:spcPts val="800"/>
              </a:spcAft>
            </a:pPr>
            <a:r>
              <a:rPr lang="de-DE" sz="2350" b="1" dirty="0">
                <a:solidFill>
                  <a:srgbClr val="000000"/>
                </a:solidFill>
                <a:latin typeface="Aptos Display" panose="020B0004020202020204" pitchFamily="34" charset="0"/>
              </a:rPr>
              <a:t>        A) </a:t>
            </a:r>
            <a:r>
              <a:rPr lang="de-AT" sz="2350" dirty="0">
                <a:solidFill>
                  <a:srgbClr val="000000"/>
                </a:solidFill>
                <a:latin typeface="Aptos Display" panose="020B0004020202020204" pitchFamily="34" charset="0"/>
              </a:rPr>
              <a:t>Diese Zeichen zeigen einen Geh- und Radweg an: bei a) einen für FußgängerInnen und 	RadfahrerInnen gemeinsam zu benützenden Geh- und Radweg und bei b) einen Geh- und 	Radweg, bei dem der Fuß- und Fahrradverkehr getrennt geführt werden.</a:t>
            </a:r>
            <a:endParaRPr lang="de-DE" sz="2350" dirty="0">
              <a:solidFill>
                <a:srgbClr val="000000"/>
              </a:solidFill>
              <a:latin typeface="Aptos Display" panose="020B0004020202020204" pitchFamily="34" charset="0"/>
            </a:endParaRPr>
          </a:p>
          <a:p>
            <a:pPr lvl="1">
              <a:spcBef>
                <a:spcPct val="0"/>
              </a:spcBef>
            </a:pPr>
            <a:r>
              <a:rPr lang="de-DE" sz="2350" b="1" dirty="0">
                <a:solidFill>
                  <a:srgbClr val="000000"/>
                </a:solidFill>
                <a:latin typeface="Aptos Display" panose="020B0004020202020204" pitchFamily="34" charset="0"/>
              </a:rPr>
              <a:t>B) </a:t>
            </a:r>
            <a:r>
              <a:rPr lang="de-DE" sz="2350" dirty="0">
                <a:solidFill>
                  <a:srgbClr val="000000"/>
                </a:solidFill>
                <a:latin typeface="Aptos Display" panose="020B0004020202020204" pitchFamily="34" charset="0"/>
              </a:rPr>
              <a:t>Es gibt keinen Unterschied, beide meinen das Gleiche.</a:t>
            </a:r>
          </a:p>
          <a:p>
            <a:pPr lvl="1">
              <a:spcBef>
                <a:spcPct val="0"/>
              </a:spcBef>
            </a:pPr>
            <a:endParaRPr lang="de-DE" sz="2350" dirty="0">
              <a:solidFill>
                <a:srgbClr val="000000"/>
              </a:solidFill>
              <a:latin typeface="Aptos Display" panose="020B0004020202020204" pitchFamily="34" charset="0"/>
            </a:endParaRPr>
          </a:p>
          <a:p>
            <a:pPr lvl="1">
              <a:spcBef>
                <a:spcPct val="0"/>
              </a:spcBef>
            </a:pPr>
            <a:r>
              <a:rPr lang="en-US" sz="2350" b="1" dirty="0">
                <a:solidFill>
                  <a:srgbClr val="000000"/>
                </a:solidFill>
                <a:latin typeface="Aptos Display" panose="020B0004020202020204" pitchFamily="34" charset="0"/>
              </a:rPr>
              <a:t>C) </a:t>
            </a:r>
            <a:r>
              <a:rPr lang="de-DE" sz="2350" dirty="0">
                <a:solidFill>
                  <a:srgbClr val="000000"/>
                </a:solidFill>
                <a:latin typeface="Aptos Display" panose="020B0004020202020204" pitchFamily="34" charset="0"/>
              </a:rPr>
              <a:t>Es stehen getrennte Verkehrsflächen für RadfahrerInnen und FußgängerInnen zur Verfügung, ich darf mit dem Fahrrad aber auch auf der Fläche für FußgängerInnen fahren.</a:t>
            </a:r>
          </a:p>
          <a:p>
            <a:pPr lvl="1">
              <a:spcBef>
                <a:spcPct val="0"/>
              </a:spcBef>
            </a:pPr>
            <a:endParaRPr lang="de-DE" sz="2350" b="1" dirty="0">
              <a:solidFill>
                <a:srgbClr val="000000"/>
              </a:solidFill>
              <a:latin typeface="Aptos Display" panose="020B0004020202020204" pitchFamily="34" charset="0"/>
            </a:endParaRPr>
          </a:p>
          <a:p>
            <a:pPr lvl="1">
              <a:spcBef>
                <a:spcPct val="0"/>
              </a:spcBef>
            </a:pPr>
            <a:r>
              <a:rPr lang="en-US" sz="2350" b="1" dirty="0">
                <a:solidFill>
                  <a:srgbClr val="000000"/>
                </a:solidFill>
                <a:latin typeface="Aptos Display" panose="020B0004020202020204" pitchFamily="34" charset="0"/>
              </a:rPr>
              <a:t>D)</a:t>
            </a:r>
            <a:r>
              <a:rPr lang="de-DE" sz="2350" b="1" dirty="0">
                <a:solidFill>
                  <a:srgbClr val="000000"/>
                </a:solidFill>
                <a:latin typeface="Aptos Display" panose="020B0004020202020204" pitchFamily="34" charset="0"/>
              </a:rPr>
              <a:t> </a:t>
            </a:r>
            <a:r>
              <a:rPr lang="de-DE" sz="2350" dirty="0">
                <a:solidFill>
                  <a:srgbClr val="000000"/>
                </a:solidFill>
                <a:latin typeface="Aptos Display" panose="020B0004020202020204" pitchFamily="34" charset="0"/>
              </a:rPr>
              <a:t>Diese Zeichen zeigen einen Geh- und Radweg an. Bei a) einen Geh- und Radweg, bei welchem der Fuß- und Fahrradverkehr </a:t>
            </a:r>
            <a:r>
              <a:rPr lang="de-DE" sz="2350" u="sng" dirty="0">
                <a:solidFill>
                  <a:srgbClr val="000000"/>
                </a:solidFill>
                <a:latin typeface="Aptos Display" panose="020B0004020202020204" pitchFamily="34" charset="0"/>
              </a:rPr>
              <a:t>übereinander</a:t>
            </a:r>
            <a:r>
              <a:rPr lang="de-DE" sz="2350" dirty="0">
                <a:solidFill>
                  <a:srgbClr val="000000"/>
                </a:solidFill>
                <a:latin typeface="Aptos Display" panose="020B0004020202020204" pitchFamily="34" charset="0"/>
              </a:rPr>
              <a:t> geführt werden und bei b) einen Geh- und Radweg, bei dem der Fuß- und Fahrradverkehr </a:t>
            </a:r>
            <a:r>
              <a:rPr lang="de-DE" sz="2350" u="sng" dirty="0">
                <a:solidFill>
                  <a:srgbClr val="000000"/>
                </a:solidFill>
                <a:latin typeface="Aptos Display" panose="020B0004020202020204" pitchFamily="34" charset="0"/>
              </a:rPr>
              <a:t>nebeneinander</a:t>
            </a:r>
            <a:r>
              <a:rPr lang="de-DE" sz="2350" dirty="0">
                <a:solidFill>
                  <a:srgbClr val="000000"/>
                </a:solidFill>
                <a:latin typeface="Aptos Display" panose="020B0004020202020204" pitchFamily="34" charset="0"/>
              </a:rPr>
              <a:t> geführt werden.</a:t>
            </a:r>
            <a:endParaRPr lang="en-US" sz="2350" dirty="0">
              <a:solidFill>
                <a:srgbClr val="000000"/>
              </a:solidFill>
              <a:latin typeface="Aptos Display" panose="020B0004020202020204" pitchFamily="34" charset="0"/>
            </a:endParaRP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2.5</a:t>
            </a:r>
          </a:p>
        </p:txBody>
      </p:sp>
      <p:pic>
        <p:nvPicPr>
          <p:cNvPr id="7" name="Grafik 6" descr="17a-b: Geh- und Radweg (getrennt geführter Weg)">
            <a:extLst>
              <a:ext uri="{FF2B5EF4-FFF2-40B4-BE49-F238E27FC236}">
                <a16:creationId xmlns:a16="http://schemas.microsoft.com/office/drawing/2014/main" id="{784AB6A5-3C1D-9600-3365-4C04A6CD662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4395" y="3684450"/>
            <a:ext cx="1440000" cy="1440000"/>
          </a:xfrm>
          <a:prstGeom prst="rect">
            <a:avLst/>
          </a:prstGeom>
          <a:noFill/>
          <a:ln>
            <a:noFill/>
          </a:ln>
        </p:spPr>
      </p:pic>
      <p:pic>
        <p:nvPicPr>
          <p:cNvPr id="8" name="Grafik 7" descr="17a: Geh- und Radweg (gemeinsam geführter Weg)">
            <a:extLst>
              <a:ext uri="{FF2B5EF4-FFF2-40B4-BE49-F238E27FC236}">
                <a16:creationId xmlns:a16="http://schemas.microsoft.com/office/drawing/2014/main" id="{21F3CC82-7D13-84D1-FBFC-5F71926DFC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9119" y="3684450"/>
            <a:ext cx="1440000" cy="1440000"/>
          </a:xfrm>
          <a:prstGeom prst="rect">
            <a:avLst/>
          </a:prstGeom>
          <a:noFill/>
          <a:ln>
            <a:noFill/>
          </a:ln>
        </p:spPr>
      </p:pic>
      <p:sp>
        <p:nvSpPr>
          <p:cNvPr id="6" name="Textfeld 5">
            <a:extLst>
              <a:ext uri="{FF2B5EF4-FFF2-40B4-BE49-F238E27FC236}">
                <a16:creationId xmlns:a16="http://schemas.microsoft.com/office/drawing/2014/main" id="{9301E6D5-6F12-6CD1-C1AE-21056033C762}"/>
              </a:ext>
            </a:extLst>
          </p:cNvPr>
          <p:cNvSpPr txBox="1"/>
          <p:nvPr/>
        </p:nvSpPr>
        <p:spPr>
          <a:xfrm>
            <a:off x="6797892" y="4142840"/>
            <a:ext cx="1860192" cy="523220"/>
          </a:xfrm>
          <a:prstGeom prst="rect">
            <a:avLst/>
          </a:prstGeom>
          <a:noFill/>
        </p:spPr>
        <p:txBody>
          <a:bodyPr wrap="square" rtlCol="0">
            <a:spAutoFit/>
          </a:bodyPr>
          <a:lstStyle/>
          <a:p>
            <a:r>
              <a:rPr lang="de-DE" sz="2800" b="1" dirty="0">
                <a:latin typeface="Aptos Display" panose="020B0004020202020204" pitchFamily="34" charset="0"/>
              </a:rPr>
              <a:t>(a)</a:t>
            </a:r>
            <a:endParaRPr lang="de-AT" sz="2800" b="1" dirty="0">
              <a:latin typeface="Aptos Display" panose="020B0004020202020204" pitchFamily="34" charset="0"/>
            </a:endParaRPr>
          </a:p>
        </p:txBody>
      </p:sp>
      <p:sp>
        <p:nvSpPr>
          <p:cNvPr id="9" name="Textfeld 8">
            <a:extLst>
              <a:ext uri="{FF2B5EF4-FFF2-40B4-BE49-F238E27FC236}">
                <a16:creationId xmlns:a16="http://schemas.microsoft.com/office/drawing/2014/main" id="{82380C89-BA67-7730-FDB9-54533F66EA3A}"/>
              </a:ext>
            </a:extLst>
          </p:cNvPr>
          <p:cNvSpPr txBox="1"/>
          <p:nvPr/>
        </p:nvSpPr>
        <p:spPr>
          <a:xfrm>
            <a:off x="10531110" y="4142840"/>
            <a:ext cx="1860192" cy="523220"/>
          </a:xfrm>
          <a:prstGeom prst="rect">
            <a:avLst/>
          </a:prstGeom>
          <a:noFill/>
        </p:spPr>
        <p:txBody>
          <a:bodyPr wrap="square" rtlCol="0">
            <a:spAutoFit/>
          </a:bodyPr>
          <a:lstStyle/>
          <a:p>
            <a:r>
              <a:rPr lang="de-DE" sz="2800" b="1" dirty="0">
                <a:latin typeface="Aptos Display" panose="020B0004020202020204" pitchFamily="34" charset="0"/>
              </a:rPr>
              <a:t>(b)</a:t>
            </a:r>
            <a:endParaRPr lang="de-AT" sz="2800" b="1" dirty="0">
              <a:latin typeface="Aptos Display" panose="020B0004020202020204" pitchFamily="34" charset="0"/>
            </a:endParaRPr>
          </a:p>
        </p:txBody>
      </p:sp>
    </p:spTree>
    <p:extLst>
      <p:ext uri="{BB962C8B-B14F-4D97-AF65-F5344CB8AC3E}">
        <p14:creationId xmlns:p14="http://schemas.microsoft.com/office/powerpoint/2010/main" val="230703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2857498" y="2604319"/>
            <a:ext cx="11639137" cy="6207918"/>
          </a:xfrm>
          <a:prstGeom prst="rect">
            <a:avLst/>
          </a:prstGeom>
        </p:spPr>
        <p:txBody>
          <a:bodyPr wrap="square"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bedeutet folgendes Verkehrsschild?</a:t>
            </a:r>
          </a:p>
          <a:p>
            <a:pPr algn="ctr">
              <a:lnSpc>
                <a:spcPts val="4339"/>
              </a:lnSpc>
              <a:spcBef>
                <a:spcPct val="0"/>
              </a:spcBef>
            </a:pPr>
            <a:endParaRPr lang="de-DE" sz="3200" b="1" dirty="0">
              <a:solidFill>
                <a:srgbClr val="000000"/>
              </a:solidFill>
              <a:latin typeface="Aptos Display" panose="020B0004020202020204" pitchFamily="34" charset="0"/>
              <a:cs typeface="Times New Roman" panose="02020603050405020304" pitchFamily="18" charset="0"/>
            </a:endParaRPr>
          </a:p>
          <a:p>
            <a:pPr algn="ctr">
              <a:lnSpc>
                <a:spcPts val="4339"/>
              </a:lnSpc>
              <a:spcBef>
                <a:spcPct val="0"/>
              </a:spcBef>
            </a:pPr>
            <a:endParaRPr lang="de-DE" sz="3200" b="1" dirty="0">
              <a:solidFill>
                <a:srgbClr val="000000"/>
              </a:solidFill>
              <a:latin typeface="Aptos Display" panose="020B0004020202020204" pitchFamily="34" charset="0"/>
              <a:cs typeface="Times New Roman" panose="02020603050405020304" pitchFamily="18" charset="0"/>
            </a:endParaRPr>
          </a:p>
          <a:p>
            <a:pPr algn="ctr">
              <a:lnSpc>
                <a:spcPts val="4339"/>
              </a:lnSpc>
              <a:spcBef>
                <a:spcPct val="0"/>
              </a:spcBef>
            </a:pPr>
            <a:endParaRPr lang="en-US" sz="3099" dirty="0">
              <a:solidFill>
                <a:srgbClr val="000000"/>
              </a:solidFill>
              <a:latin typeface="Jingleberry"/>
            </a:endParaRPr>
          </a:p>
          <a:p>
            <a:pPr>
              <a:lnSpc>
                <a:spcPts val="2643"/>
              </a:lnSpc>
              <a:spcBef>
                <a:spcPct val="0"/>
              </a:spcBef>
            </a:pPr>
            <a:r>
              <a:rPr lang="de-DE" sz="2469" b="1" dirty="0">
                <a:solidFill>
                  <a:srgbClr val="000000"/>
                </a:solidFill>
                <a:latin typeface="Aptos Display" panose="020B0004020202020204" pitchFamily="34" charset="0"/>
              </a:rPr>
              <a:t>	</a:t>
            </a:r>
          </a:p>
          <a:p>
            <a:pPr>
              <a:lnSpc>
                <a:spcPts val="2643"/>
              </a:lnSpc>
              <a:spcBef>
                <a:spcPct val="0"/>
              </a:spcBef>
            </a:pPr>
            <a:endParaRPr lang="de-DE" sz="2469" b="1" dirty="0">
              <a:solidFill>
                <a:srgbClr val="000000"/>
              </a:solidFill>
              <a:latin typeface="Aptos Display" panose="020B0004020202020204" pitchFamily="34" charset="0"/>
            </a:endParaRPr>
          </a:p>
          <a:p>
            <a:pPr>
              <a:lnSpc>
                <a:spcPts val="2643"/>
              </a:lnSpc>
              <a:spcBef>
                <a:spcPct val="0"/>
              </a:spcBef>
            </a:pPr>
            <a:r>
              <a:rPr lang="de-DE" sz="2469" b="1" dirty="0">
                <a:solidFill>
                  <a:srgbClr val="000000"/>
                </a:solidFill>
                <a:latin typeface="Aptos Display" panose="020B0004020202020204" pitchFamily="34" charset="0"/>
              </a:rPr>
              <a:t>	A)</a:t>
            </a:r>
            <a:r>
              <a:rPr lang="de-DE" sz="2469" dirty="0">
                <a:solidFill>
                  <a:srgbClr val="000000"/>
                </a:solidFill>
                <a:latin typeface="Aptos Display" panose="020B0004020202020204" pitchFamily="34" charset="0"/>
              </a:rPr>
              <a:t> Dieses Zeichen zeigt an, dass das Betreten für FußgängerInnen verboten ist.</a:t>
            </a:r>
          </a:p>
          <a:p>
            <a:pPr>
              <a:lnSpc>
                <a:spcPts val="2643"/>
              </a:lnSpc>
              <a:spcBef>
                <a:spcPct val="0"/>
              </a:spcBef>
            </a:pPr>
            <a:endParaRPr lang="en-US"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Diese Zeichen zeigt an, dass nur in Schrittgeschwindigkeit gefahren werden darf.</a:t>
            </a:r>
          </a:p>
          <a:p>
            <a:pPr lvl="1">
              <a:lnSpc>
                <a:spcPts val="3483"/>
              </a:lnSpc>
              <a:spcBef>
                <a:spcPct val="0"/>
              </a:spcBef>
            </a:pPr>
            <a:endParaRPr lang="de-DE"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C) </a:t>
            </a:r>
            <a:r>
              <a:rPr lang="de-DE" sz="2469" dirty="0">
                <a:solidFill>
                  <a:srgbClr val="000000"/>
                </a:solidFill>
                <a:latin typeface="Aptos Display" panose="020B0004020202020204" pitchFamily="34" charset="0"/>
              </a:rPr>
              <a:t>Dieses Zeichen ist an AutofahrerInnen gerichtet und meint „Achtung Fußgänger“.</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D)</a:t>
            </a:r>
            <a:r>
              <a:rPr lang="de-DE"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Dieses Zeichen zeigt an, in welche Richtung gegangen werden muss (in diesem 	Fall nach links).</a:t>
            </a:r>
            <a:endParaRPr lang="en-US" sz="2469" dirty="0">
              <a:solidFill>
                <a:srgbClr val="000000"/>
              </a:solidFill>
              <a:latin typeface="Aptos Display" panose="020B0004020202020204" pitchFamily="34" charset="0"/>
            </a:endParaRP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2.6</a:t>
            </a:r>
          </a:p>
        </p:txBody>
      </p:sp>
      <p:pic>
        <p:nvPicPr>
          <p:cNvPr id="6" name="Grafik 5" descr="14b: Verbot für Fußgänger">
            <a:extLst>
              <a:ext uri="{FF2B5EF4-FFF2-40B4-BE49-F238E27FC236}">
                <a16:creationId xmlns:a16="http://schemas.microsoft.com/office/drawing/2014/main" id="{02CBB523-E6D8-16D1-BB67-7C09D61347A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64245" y="3467100"/>
            <a:ext cx="1440000" cy="1440000"/>
          </a:xfrm>
          <a:prstGeom prst="rect">
            <a:avLst/>
          </a:prstGeom>
          <a:noFill/>
          <a:ln>
            <a:noFill/>
          </a:ln>
        </p:spPr>
      </p:pic>
    </p:spTree>
    <p:extLst>
      <p:ext uri="{BB962C8B-B14F-4D97-AF65-F5344CB8AC3E}">
        <p14:creationId xmlns:p14="http://schemas.microsoft.com/office/powerpoint/2010/main" val="130939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4955092" y="293002"/>
            <a:ext cx="7858307"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69515" y="95301"/>
            <a:ext cx="1440000" cy="1440000"/>
          </a:xfrm>
          <a:custGeom>
            <a:avLst/>
            <a:gdLst/>
            <a:ahLst/>
            <a:cxnLst/>
            <a:rect l="l" t="t" r="r" b="b"/>
            <a:pathLst>
              <a:path w="625340" h="647716">
                <a:moveTo>
                  <a:pt x="0" y="0"/>
                </a:moveTo>
                <a:lnTo>
                  <a:pt x="625340" y="0"/>
                </a:lnTo>
                <a:lnTo>
                  <a:pt x="625340"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449515" y="159377"/>
            <a:ext cx="1080000" cy="1080000"/>
          </a:xfrm>
          <a:custGeom>
            <a:avLst/>
            <a:gdLst/>
            <a:ahLst/>
            <a:cxnLst/>
            <a:rect l="l" t="t" r="r" b="b"/>
            <a:pathLst>
              <a:path w="507523" h="432778">
                <a:moveTo>
                  <a:pt x="0" y="0"/>
                </a:moveTo>
                <a:lnTo>
                  <a:pt x="507523" y="0"/>
                </a:lnTo>
                <a:lnTo>
                  <a:pt x="507523" y="432779"/>
                </a:lnTo>
                <a:lnTo>
                  <a:pt x="0" y="432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5" name="TextBox 5"/>
          <p:cNvSpPr txBox="1"/>
          <p:nvPr/>
        </p:nvSpPr>
        <p:spPr>
          <a:xfrm>
            <a:off x="2819398" y="2590628"/>
            <a:ext cx="11448635" cy="7887865"/>
          </a:xfrm>
          <a:prstGeom prst="rect">
            <a:avLst/>
          </a:prstGeom>
        </p:spPr>
        <p:txBody>
          <a:bodyPr wrap="square"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bedeutet folgendes Verkehrsschild?</a:t>
            </a:r>
          </a:p>
          <a:p>
            <a:pPr algn="ctr">
              <a:lnSpc>
                <a:spcPts val="4339"/>
              </a:lnSpc>
              <a:spcBef>
                <a:spcPct val="0"/>
              </a:spcBef>
            </a:pPr>
            <a:endParaRPr lang="de-DE" sz="3200" b="1" dirty="0">
              <a:solidFill>
                <a:srgbClr val="000000"/>
              </a:solidFill>
              <a:latin typeface="Aptos Display" panose="020B0004020202020204" pitchFamily="34" charset="0"/>
              <a:cs typeface="Times New Roman" panose="02020603050405020304" pitchFamily="18" charset="0"/>
            </a:endParaRPr>
          </a:p>
          <a:p>
            <a:pPr algn="ctr">
              <a:lnSpc>
                <a:spcPts val="4339"/>
              </a:lnSpc>
              <a:spcBef>
                <a:spcPct val="0"/>
              </a:spcBef>
            </a:pPr>
            <a:endParaRPr lang="de-DE" sz="3200" b="1" dirty="0">
              <a:solidFill>
                <a:srgbClr val="000000"/>
              </a:solidFill>
              <a:latin typeface="Aptos Display" panose="020B0004020202020204" pitchFamily="34" charset="0"/>
              <a:cs typeface="Times New Roman" panose="02020603050405020304" pitchFamily="18" charset="0"/>
            </a:endParaRPr>
          </a:p>
          <a:p>
            <a:pPr algn="ctr">
              <a:lnSpc>
                <a:spcPts val="4339"/>
              </a:lnSpc>
              <a:spcBef>
                <a:spcPct val="0"/>
              </a:spcBef>
            </a:pPr>
            <a:endParaRPr lang="en-US" sz="3099" dirty="0">
              <a:solidFill>
                <a:srgbClr val="000000"/>
              </a:solidFill>
              <a:latin typeface="Jingleberry"/>
            </a:endParaRPr>
          </a:p>
          <a:p>
            <a:pPr>
              <a:lnSpc>
                <a:spcPts val="2643"/>
              </a:lnSpc>
              <a:spcBef>
                <a:spcPct val="0"/>
              </a:spcBef>
            </a:pPr>
            <a:r>
              <a:rPr lang="de-DE" sz="2469" b="1" dirty="0">
                <a:solidFill>
                  <a:srgbClr val="000000"/>
                </a:solidFill>
                <a:latin typeface="Aptos Display" panose="020B0004020202020204" pitchFamily="34" charset="0"/>
              </a:rPr>
              <a:t>	</a:t>
            </a:r>
          </a:p>
          <a:p>
            <a:pPr>
              <a:lnSpc>
                <a:spcPts val="2643"/>
              </a:lnSpc>
              <a:spcBef>
                <a:spcPct val="0"/>
              </a:spcBef>
            </a:pPr>
            <a:endParaRPr lang="de-DE" sz="2469" b="1" dirty="0">
              <a:solidFill>
                <a:srgbClr val="000000"/>
              </a:solidFill>
              <a:latin typeface="Aptos Display" panose="020B0004020202020204" pitchFamily="34" charset="0"/>
            </a:endParaRPr>
          </a:p>
          <a:p>
            <a:pPr>
              <a:lnSpc>
                <a:spcPts val="2643"/>
              </a:lnSpc>
              <a:spcBef>
                <a:spcPct val="0"/>
              </a:spcBef>
            </a:pPr>
            <a:r>
              <a:rPr lang="de-DE" sz="2469" b="1" dirty="0">
                <a:solidFill>
                  <a:srgbClr val="000000"/>
                </a:solidFill>
                <a:latin typeface="Aptos Display" panose="020B0004020202020204" pitchFamily="34" charset="0"/>
              </a:rPr>
              <a:t>	A)</a:t>
            </a:r>
            <a:r>
              <a:rPr lang="de-DE" sz="2469" dirty="0">
                <a:solidFill>
                  <a:srgbClr val="000000"/>
                </a:solidFill>
                <a:latin typeface="Aptos Display" panose="020B0004020202020204" pitchFamily="34" charset="0"/>
              </a:rPr>
              <a:t> Dieses Zeichen zeigt an, in welche Richtung gefahren werden muss (in diesem 	Fall nach links).</a:t>
            </a:r>
          </a:p>
          <a:p>
            <a:pPr>
              <a:lnSpc>
                <a:spcPts val="2643"/>
              </a:lnSpc>
              <a:spcBef>
                <a:spcPct val="0"/>
              </a:spcBef>
            </a:pPr>
            <a:endParaRPr lang="en-US"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Dieses Zeichen zeigt an, dass das Fahren und Schieben von Fahrrädern verboten 	ist.</a:t>
            </a:r>
          </a:p>
          <a:p>
            <a:pPr lvl="1">
              <a:lnSpc>
                <a:spcPts val="3483"/>
              </a:lnSpc>
              <a:spcBef>
                <a:spcPct val="0"/>
              </a:spcBef>
            </a:pPr>
            <a:endParaRPr lang="de-DE" sz="2469"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C) </a:t>
            </a:r>
            <a:r>
              <a:rPr lang="de-DE" sz="2469" dirty="0">
                <a:solidFill>
                  <a:srgbClr val="000000"/>
                </a:solidFill>
                <a:latin typeface="Aptos Display" panose="020B0004020202020204" pitchFamily="34" charset="0"/>
              </a:rPr>
              <a:t>Dieses Zeichen zeigt an, dass nur in Fahrradgeschwindigkeit gefahren werden 	darf.</a:t>
            </a:r>
          </a:p>
          <a:p>
            <a:pPr lvl="1">
              <a:lnSpc>
                <a:spcPts val="3483"/>
              </a:lnSpc>
              <a:spcBef>
                <a:spcPct val="0"/>
              </a:spcBef>
            </a:pPr>
            <a:endParaRPr lang="de-DE" sz="2469" b="1" dirty="0">
              <a:solidFill>
                <a:srgbClr val="000000"/>
              </a:solidFill>
              <a:latin typeface="Aptos Display" panose="020B0004020202020204" pitchFamily="34" charset="0"/>
            </a:endParaRPr>
          </a:p>
          <a:p>
            <a:pPr lvl="1">
              <a:lnSpc>
                <a:spcPts val="3483"/>
              </a:lnSpc>
              <a:spcBef>
                <a:spcPct val="0"/>
              </a:spcBef>
            </a:pPr>
            <a:r>
              <a:rPr lang="en-US" sz="2469" b="1" dirty="0">
                <a:solidFill>
                  <a:srgbClr val="000000"/>
                </a:solidFill>
                <a:latin typeface="Aptos Display" panose="020B0004020202020204" pitchFamily="34" charset="0"/>
              </a:rPr>
              <a:t>	D)</a:t>
            </a:r>
            <a:r>
              <a:rPr lang="de-DE" sz="2469" dirty="0">
                <a:solidFill>
                  <a:srgbClr val="000000"/>
                </a:solidFill>
                <a:latin typeface="Aptos Display" panose="020B0004020202020204" pitchFamily="34" charset="0"/>
              </a:rPr>
              <a:t> Dieses Zeichen zeigt an, dass das Fahren mit Fahrrädern verboten ist; das 	Schieben ist jedoch erlaubt.</a:t>
            </a:r>
          </a:p>
          <a:p>
            <a:pPr lvl="1">
              <a:lnSpc>
                <a:spcPts val="3483"/>
              </a:lnSpc>
              <a:spcBef>
                <a:spcPct val="0"/>
              </a:spcBef>
            </a:pPr>
            <a:endParaRPr lang="en-US" sz="2469" dirty="0">
              <a:solidFill>
                <a:srgbClr val="000000"/>
              </a:solidFill>
              <a:latin typeface="Aptos Display" panose="020B0004020202020204" pitchFamily="34" charset="0"/>
            </a:endParaRPr>
          </a:p>
        </p:txBody>
      </p:sp>
      <p:sp>
        <p:nvSpPr>
          <p:cNvPr id="10" name="TextBox 6">
            <a:extLst>
              <a:ext uri="{FF2B5EF4-FFF2-40B4-BE49-F238E27FC236}">
                <a16:creationId xmlns:a16="http://schemas.microsoft.com/office/drawing/2014/main" id="{E66F4B5E-642B-EF5F-7D70-4A389810A55A}"/>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2. VERKEHRSZEICHEN</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2.7</a:t>
            </a:r>
          </a:p>
        </p:txBody>
      </p:sp>
      <p:pic>
        <p:nvPicPr>
          <p:cNvPr id="7" name="Grafik 6" descr="8c: Fahrverbot für Fahrräder">
            <a:extLst>
              <a:ext uri="{FF2B5EF4-FFF2-40B4-BE49-F238E27FC236}">
                <a16:creationId xmlns:a16="http://schemas.microsoft.com/office/drawing/2014/main" id="{3B5800E2-917B-118D-932C-DBB66FCBA5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86914" y="3314700"/>
            <a:ext cx="2005200" cy="2005200"/>
          </a:xfrm>
          <a:prstGeom prst="rect">
            <a:avLst/>
          </a:prstGeom>
          <a:noFill/>
          <a:ln>
            <a:noFill/>
          </a:ln>
        </p:spPr>
      </p:pic>
    </p:spTree>
    <p:extLst>
      <p:ext uri="{BB962C8B-B14F-4D97-AF65-F5344CB8AC3E}">
        <p14:creationId xmlns:p14="http://schemas.microsoft.com/office/powerpoint/2010/main" val="14224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5912965"/>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Warum ist es wichtig, beim Fahrradfahren einen Helm zu tragen?</a:t>
            </a:r>
            <a:endParaRPr lang="en-US" sz="3095" dirty="0">
              <a:solidFill>
                <a:srgbClr val="000000"/>
              </a:solidFill>
              <a:latin typeface="Jingleberry"/>
            </a:endParaRPr>
          </a:p>
          <a:p>
            <a:pPr algn="ctr">
              <a:lnSpc>
                <a:spcPts val="3460"/>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Um Kopfverletzungen zu vermeiden, wenn man stürzt und weil es bis zum </a:t>
            </a:r>
            <a:r>
              <a:rPr lang="de-DE" sz="2469" u="sng" dirty="0">
                <a:solidFill>
                  <a:srgbClr val="000000"/>
                </a:solidFill>
                <a:latin typeface="Aptos Display" panose="020B0004020202020204" pitchFamily="34" charset="0"/>
              </a:rPr>
              <a:t>12.</a:t>
            </a:r>
            <a:r>
              <a:rPr lang="de-DE" sz="2469" dirty="0">
                <a:solidFill>
                  <a:srgbClr val="000000"/>
                </a:solidFill>
                <a:latin typeface="Aptos Display" panose="020B0004020202020204" pitchFamily="34" charset="0"/>
              </a:rPr>
              <a:t> Geburtstag vorgeschrieben ist.</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Um Kopfverletzungen zu vermeiden, wenn man stürzt. Es gibt aber keine Pflicht einen Helm zu tragen.</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Um Kopfverletzungen zu vermeiden, wenn man stürzt und weil es bis zum 14. Geburtstag vorgeschrieben ist.</a:t>
            </a:r>
          </a:p>
          <a:p>
            <a:pPr lvl="1">
              <a:lnSpc>
                <a:spcPts val="3460"/>
              </a:lnSpc>
              <a:spcBef>
                <a:spcPct val="0"/>
              </a:spcBef>
            </a:pPr>
            <a:endParaRPr lang="en-US" sz="2469" b="1"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a:t>
            </a:r>
            <a:r>
              <a:rPr lang="de-DE"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Weil es die Ohren vor Wind schützt und man so andere VerkehrsteilnehmerInnen besser hört.</a:t>
            </a:r>
            <a:endParaRPr lang="en-US" sz="2469" dirty="0">
              <a:solidFill>
                <a:srgbClr val="000000"/>
              </a:solidFill>
              <a:latin typeface="Aptos Display" panose="020B0004020202020204" pitchFamily="34" charset="0"/>
            </a:endParaRP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5669309"/>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Warum ist es wichtig, als </a:t>
            </a:r>
            <a:r>
              <a:rPr lang="de-DE" sz="3200" b="1" dirty="0" err="1">
                <a:latin typeface="Aptos Display" panose="020B0004020202020204" pitchFamily="34" charset="0"/>
                <a:cs typeface="Times New Roman" panose="02020603050405020304" pitchFamily="18" charset="0"/>
              </a:rPr>
              <a:t>RadfahrerIn</a:t>
            </a:r>
            <a:r>
              <a:rPr lang="de-DE" sz="3200" b="1" dirty="0">
                <a:latin typeface="Aptos Display" panose="020B0004020202020204" pitchFamily="34" charset="0"/>
                <a:cs typeface="Times New Roman" panose="02020603050405020304" pitchFamily="18" charset="0"/>
              </a:rPr>
              <a:t> oder </a:t>
            </a:r>
            <a:r>
              <a:rPr lang="de-DE" sz="3200" b="1" dirty="0" err="1">
                <a:latin typeface="Aptos Display" panose="020B0004020202020204" pitchFamily="34" charset="0"/>
                <a:cs typeface="Times New Roman" panose="02020603050405020304" pitchFamily="18" charset="0"/>
              </a:rPr>
              <a:t>FußgängerIn</a:t>
            </a:r>
            <a:r>
              <a:rPr lang="de-DE" sz="3200" b="1" dirty="0">
                <a:latin typeface="Aptos Display" panose="020B0004020202020204" pitchFamily="34" charset="0"/>
                <a:cs typeface="Times New Roman" panose="02020603050405020304" pitchFamily="18" charset="0"/>
              </a:rPr>
              <a:t>  bei Dunkelheit gut sichtbare Kleidung zu tragen?</a:t>
            </a:r>
          </a:p>
          <a:p>
            <a:pPr algn="ctr">
              <a:lnSpc>
                <a:spcPts val="4334"/>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a:t>
            </a:r>
            <a:r>
              <a:rPr lang="de-DE"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Weil es besser aussieht.</a:t>
            </a:r>
            <a:endParaRPr lang="en-US" sz="2469" dirty="0">
              <a:solidFill>
                <a:srgbClr val="000000"/>
              </a:solidFill>
              <a:latin typeface="Aptos Display" panose="020B0004020202020204" pitchFamily="34" charset="0"/>
            </a:endParaRPr>
          </a:p>
          <a:p>
            <a:pPr lvl="1">
              <a:lnSpc>
                <a:spcPts val="3460"/>
              </a:lnSpc>
              <a:spcBef>
                <a:spcPct val="0"/>
              </a:spcBef>
            </a:pPr>
            <a:endParaRPr lang="de-DE" sz="2469" b="1"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 Weil andere VerkehrsteilnehmerInnen einen besser sehen und Unfälle verhindert werden können.</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Weil man sich subjektiv besser und sicherer fühlt, wenn es dunkel ist.</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a:t>
            </a:r>
            <a:r>
              <a:rPr lang="de-DE"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Es ist nicht wichtig, weil man sowieso nicht besser gesehen wird.</a:t>
            </a:r>
            <a:endParaRPr lang="en-US" sz="2469" dirty="0">
              <a:solidFill>
                <a:srgbClr val="000000"/>
              </a:solidFill>
              <a:latin typeface="Aptos Display" panose="020B0004020202020204" pitchFamily="34" charset="0"/>
            </a:endParaRP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3.2</a:t>
            </a:r>
          </a:p>
        </p:txBody>
      </p:sp>
    </p:spTree>
    <p:extLst>
      <p:ext uri="{BB962C8B-B14F-4D97-AF65-F5344CB8AC3E}">
        <p14:creationId xmlns:p14="http://schemas.microsoft.com/office/powerpoint/2010/main" val="284610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61147" y="2933700"/>
            <a:ext cx="11365706" cy="5220468"/>
          </a:xfrm>
          <a:prstGeom prst="rect">
            <a:avLst/>
          </a:prstGeom>
        </p:spPr>
        <p:txBody>
          <a:bodyPr wrap="square"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Wie heißen die Stellen um Autos oder Lkws herum, die von dem/der </a:t>
            </a:r>
            <a:r>
              <a:rPr lang="de-DE" sz="3200" b="1" dirty="0" err="1">
                <a:latin typeface="Aptos Display" panose="020B0004020202020204" pitchFamily="34" charset="0"/>
                <a:cs typeface="Times New Roman" panose="02020603050405020304" pitchFamily="18" charset="0"/>
              </a:rPr>
              <a:t>FahrerIn</a:t>
            </a:r>
            <a:r>
              <a:rPr lang="de-DE" sz="3200" b="1" dirty="0">
                <a:latin typeface="Aptos Display" panose="020B0004020202020204" pitchFamily="34" charset="0"/>
                <a:cs typeface="Times New Roman" panose="02020603050405020304" pitchFamily="18" charset="0"/>
              </a:rPr>
              <a:t> nur sehr schlecht oder gar nicht gesehen werden können?</a:t>
            </a:r>
            <a:endParaRPr lang="en-US" sz="3095" dirty="0">
              <a:solidFill>
                <a:srgbClr val="000000"/>
              </a:solidFill>
              <a:latin typeface="Jingleberry"/>
            </a:endParaRPr>
          </a:p>
          <a:p>
            <a:pPr algn="ctr">
              <a:lnSpc>
                <a:spcPts val="3460"/>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 </a:t>
            </a:r>
            <a:r>
              <a:rPr lang="en-US" sz="2469" dirty="0" err="1">
                <a:solidFill>
                  <a:srgbClr val="000000"/>
                </a:solidFill>
                <a:latin typeface="Aptos Display" panose="020B0004020202020204" pitchFamily="34" charset="0"/>
              </a:rPr>
              <a:t>Rechte</a:t>
            </a:r>
            <a:r>
              <a:rPr lang="en-US" sz="2469" dirty="0">
                <a:solidFill>
                  <a:srgbClr val="000000"/>
                </a:solidFill>
                <a:latin typeface="Aptos Display" panose="020B0004020202020204" pitchFamily="34" charset="0"/>
              </a:rPr>
              <a:t> Winkel</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en-US" sz="2469" dirty="0" err="1">
                <a:solidFill>
                  <a:srgbClr val="000000"/>
                </a:solidFill>
                <a:latin typeface="Aptos Display" panose="020B0004020202020204" pitchFamily="34" charset="0"/>
              </a:rPr>
              <a:t>Schwarze</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Löcher</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en-US" sz="2469" dirty="0" err="1">
                <a:solidFill>
                  <a:srgbClr val="000000"/>
                </a:solidFill>
                <a:latin typeface="Aptos Display" panose="020B0004020202020204" pitchFamily="34" charset="0"/>
              </a:rPr>
              <a:t>Dunkle</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Bereiche</a:t>
            </a:r>
            <a:endParaRPr lang="en-US" sz="2469" dirty="0">
              <a:solidFill>
                <a:srgbClr val="000000"/>
              </a:solidFill>
              <a:latin typeface="Aptos Display" panose="020B0004020202020204" pitchFamily="34" charset="0"/>
            </a:endParaRP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Tote Winkel</a:t>
            </a: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3.3</a:t>
            </a:r>
          </a:p>
        </p:txBody>
      </p:sp>
    </p:spTree>
    <p:extLst>
      <p:ext uri="{BB962C8B-B14F-4D97-AF65-F5344CB8AC3E}">
        <p14:creationId xmlns:p14="http://schemas.microsoft.com/office/powerpoint/2010/main" val="361404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383745"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1.1</a:t>
            </a:r>
          </a:p>
        </p:txBody>
      </p:sp>
      <p:sp>
        <p:nvSpPr>
          <p:cNvPr id="7" name="TextBox 7"/>
          <p:cNvSpPr txBox="1"/>
          <p:nvPr/>
        </p:nvSpPr>
        <p:spPr>
          <a:xfrm>
            <a:off x="3400366" y="3089353"/>
            <a:ext cx="11520505" cy="5101461"/>
          </a:xfrm>
          <a:prstGeom prst="rect">
            <a:avLst/>
          </a:prstGeom>
        </p:spPr>
        <p:txBody>
          <a:bodyPr lIns="0" tIns="0" rIns="0" bIns="0" rtlCol="0" anchor="t">
            <a:spAutoFit/>
          </a:bodyPr>
          <a:lstStyle/>
          <a:p>
            <a:pPr algn="ctr">
              <a:spcAft>
                <a:spcPts val="800"/>
              </a:spcAft>
            </a:pPr>
            <a:r>
              <a:rPr lang="de-AT" sz="3200" b="1" dirty="0">
                <a:effectLst/>
                <a:latin typeface="Aptos Display" panose="020B0004020202020204" pitchFamily="34" charset="0"/>
                <a:ea typeface="Aptos" panose="020B0004020202020204" pitchFamily="34" charset="0"/>
                <a:cs typeface="Times New Roman" panose="02020603050405020304" pitchFamily="18" charset="0"/>
              </a:rPr>
              <a:t>Welche Rolle spielt das Wetter (Niederschlag, Nässe, trockene Fahrbahn…)  bei der Länge des Anhaltewegs?</a:t>
            </a:r>
            <a:r>
              <a:rPr lang="de-AT" sz="3200" b="1" dirty="0">
                <a:effectLst/>
                <a:latin typeface="Aptos Display" panose="020B0004020202020204" pitchFamily="34" charset="0"/>
              </a:rPr>
              <a:t> </a:t>
            </a:r>
            <a:r>
              <a:rPr lang="de-AT" sz="3200" b="1"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en-US" sz="3200" b="1"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A) </a:t>
            </a:r>
            <a:r>
              <a:rPr lang="en-US" sz="2469" dirty="0" err="1">
                <a:solidFill>
                  <a:srgbClr val="000000"/>
                </a:solidFill>
                <a:latin typeface="Aptos Display" panose="020B0004020202020204" pitchFamily="34" charset="0"/>
              </a:rPr>
              <a:t>Keine</a:t>
            </a:r>
            <a:r>
              <a:rPr lang="en-US" sz="2469" dirty="0">
                <a:solidFill>
                  <a:srgbClr val="000000"/>
                </a:solidFill>
                <a:latin typeface="Aptos Display" panose="020B0004020202020204" pitchFamily="34" charset="0"/>
              </a:rPr>
              <a:t> Rolle, der </a:t>
            </a:r>
            <a:r>
              <a:rPr lang="en-US" sz="2469" dirty="0" err="1">
                <a:solidFill>
                  <a:srgbClr val="000000"/>
                </a:solidFill>
                <a:latin typeface="Aptos Display" panose="020B0004020202020204" pitchFamily="34" charset="0"/>
              </a:rPr>
              <a:t>Anhalteweg</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ist</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immer</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gleich</a:t>
            </a:r>
            <a:r>
              <a:rPr lang="en-US" sz="2469" dirty="0">
                <a:solidFill>
                  <a:srgbClr val="000000"/>
                </a:solidFill>
                <a:latin typeface="Aptos Display" panose="020B0004020202020204" pitchFamily="34" charset="0"/>
              </a:rPr>
              <a:t> lang.</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Eine </a:t>
            </a:r>
            <a:r>
              <a:rPr lang="de-DE" sz="2469" dirty="0">
                <a:solidFill>
                  <a:srgbClr val="000000"/>
                </a:solidFill>
                <a:latin typeface="Aptos Display" panose="020B0004020202020204" pitchFamily="34" charset="0"/>
              </a:rPr>
              <a:t>Nasse Fahrbahn führt zu mehr Grip der Reifen und somit zu einem kürzeren Anhalteweg.</a:t>
            </a:r>
            <a:endParaRPr lang="en-US" sz="2469" dirty="0">
              <a:solidFill>
                <a:srgbClr val="000000"/>
              </a:solidFill>
              <a:latin typeface="Aptos Display" panose="020B0004020202020204" pitchFamily="34" charset="0"/>
            </a:endParaRP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en-US" sz="2469" dirty="0" err="1">
                <a:solidFill>
                  <a:srgbClr val="000000"/>
                </a:solidFill>
                <a:latin typeface="Aptos Display" panose="020B0004020202020204" pitchFamily="34" charset="0"/>
              </a:rPr>
              <a:t>Niederschlag</a:t>
            </a:r>
            <a:r>
              <a:rPr lang="en-US" sz="2469" dirty="0">
                <a:solidFill>
                  <a:srgbClr val="000000"/>
                </a:solidFill>
                <a:latin typeface="Aptos Display" panose="020B0004020202020204" pitchFamily="34" charset="0"/>
              </a:rPr>
              <a:t> und </a:t>
            </a:r>
            <a:r>
              <a:rPr lang="en-US" sz="2469" dirty="0" err="1">
                <a:solidFill>
                  <a:srgbClr val="000000"/>
                </a:solidFill>
                <a:latin typeface="Aptos Display" panose="020B0004020202020204" pitchFamily="34" charset="0"/>
              </a:rPr>
              <a:t>Nässe</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verkürzen</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immer</a:t>
            </a:r>
            <a:r>
              <a:rPr lang="en-US" sz="2469" dirty="0">
                <a:solidFill>
                  <a:srgbClr val="000000"/>
                </a:solidFill>
                <a:latin typeface="Aptos Display" panose="020B0004020202020204" pitchFamily="34" charset="0"/>
              </a:rPr>
              <a:t> den </a:t>
            </a:r>
            <a:r>
              <a:rPr lang="en-US" sz="2469" dirty="0" err="1">
                <a:solidFill>
                  <a:srgbClr val="000000"/>
                </a:solidFill>
                <a:latin typeface="Aptos Display" panose="020B0004020202020204" pitchFamily="34" charset="0"/>
              </a:rPr>
              <a:t>Anhalteweg</a:t>
            </a:r>
            <a:r>
              <a:rPr lang="en-US" sz="2469" dirty="0">
                <a:solidFill>
                  <a:srgbClr val="000000"/>
                </a:solidFill>
                <a:latin typeface="Aptos Display" panose="020B0004020202020204" pitchFamily="34" charset="0"/>
              </a:rPr>
              <a:t>.</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Eine</a:t>
            </a:r>
            <a:r>
              <a:rPr lang="en-US" sz="2469" b="1" dirty="0">
                <a:solidFill>
                  <a:srgbClr val="000000"/>
                </a:solidFill>
                <a:latin typeface="Aptos Display" panose="020B0004020202020204" pitchFamily="34" charset="0"/>
              </a:rPr>
              <a:t> </a:t>
            </a:r>
            <a:r>
              <a:rPr lang="de-DE" sz="2469" dirty="0">
                <a:solidFill>
                  <a:srgbClr val="000000"/>
                </a:solidFill>
                <a:latin typeface="Aptos Display" panose="020B0004020202020204" pitchFamily="34" charset="0"/>
              </a:rPr>
              <a:t>Nasse Fahrbahn führt zu weniger Grip der Reifen und somit zu einem längeren Anhalteweg.</a:t>
            </a:r>
            <a:endParaRPr lang="en-US" sz="2469" dirty="0">
              <a:solidFill>
                <a:srgbClr val="000000"/>
              </a:solidFill>
              <a:latin typeface="Jingleber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4220194"/>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Wie überquert man als </a:t>
            </a:r>
            <a:r>
              <a:rPr lang="de-DE" sz="3200" b="1" dirty="0" err="1">
                <a:latin typeface="Aptos Display" panose="020B0004020202020204" pitchFamily="34" charset="0"/>
                <a:cs typeface="Times New Roman" panose="02020603050405020304" pitchFamily="18" charset="0"/>
              </a:rPr>
              <a:t>FahrradfahrerIn</a:t>
            </a:r>
            <a:r>
              <a:rPr lang="de-DE" sz="3200" b="1" dirty="0">
                <a:latin typeface="Aptos Display" panose="020B0004020202020204" pitchFamily="34" charset="0"/>
                <a:cs typeface="Times New Roman" panose="02020603050405020304" pitchFamily="18" charset="0"/>
              </a:rPr>
              <a:t> am besten Schienen?</a:t>
            </a:r>
          </a:p>
          <a:p>
            <a:pPr algn="ctr">
              <a:lnSpc>
                <a:spcPts val="4334"/>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 </a:t>
            </a:r>
            <a:r>
              <a:rPr lang="en-US" sz="2469" dirty="0" err="1">
                <a:solidFill>
                  <a:srgbClr val="000000"/>
                </a:solidFill>
                <a:latin typeface="Aptos Display" panose="020B0004020202020204" pitchFamily="34" charset="0"/>
              </a:rPr>
              <a:t>Möglichst</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im</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spitzen</a:t>
            </a:r>
            <a:r>
              <a:rPr lang="en-US" sz="2469" dirty="0">
                <a:solidFill>
                  <a:srgbClr val="000000"/>
                </a:solidFill>
                <a:latin typeface="Aptos Display" panose="020B0004020202020204" pitchFamily="34" charset="0"/>
              </a:rPr>
              <a:t> Winkel.</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Gar </a:t>
            </a:r>
            <a:r>
              <a:rPr lang="en-US" sz="2469" dirty="0" err="1">
                <a:solidFill>
                  <a:srgbClr val="000000"/>
                </a:solidFill>
                <a:latin typeface="Aptos Display" panose="020B0004020202020204" pitchFamily="34" charset="0"/>
              </a:rPr>
              <a:t>nicht</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weil</a:t>
            </a:r>
            <a:r>
              <a:rPr lang="en-US" sz="2469" dirty="0">
                <a:solidFill>
                  <a:srgbClr val="000000"/>
                </a:solidFill>
                <a:latin typeface="Aptos Display" panose="020B0004020202020204" pitchFamily="34" charset="0"/>
              </a:rPr>
              <a:t> es verboten </a:t>
            </a:r>
            <a:r>
              <a:rPr lang="en-US" sz="2469" dirty="0" err="1">
                <a:solidFill>
                  <a:srgbClr val="000000"/>
                </a:solidFill>
                <a:latin typeface="Aptos Display" panose="020B0004020202020204" pitchFamily="34" charset="0"/>
              </a:rPr>
              <a:t>ist</a:t>
            </a:r>
            <a:r>
              <a:rPr lang="en-US" sz="2469" dirty="0">
                <a:solidFill>
                  <a:srgbClr val="000000"/>
                </a:solidFill>
                <a:latin typeface="Aptos Display" panose="020B0004020202020204" pitchFamily="34" charset="0"/>
              </a:rPr>
              <a:t>.</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en-US" sz="2469" dirty="0" err="1">
                <a:solidFill>
                  <a:srgbClr val="000000"/>
                </a:solidFill>
                <a:latin typeface="Aptos Display" panose="020B0004020202020204" pitchFamily="34" charset="0"/>
              </a:rPr>
              <a:t>Möglichst</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im</a:t>
            </a:r>
            <a:r>
              <a:rPr lang="en-US" sz="2469" dirty="0">
                <a:solidFill>
                  <a:srgbClr val="000000"/>
                </a:solidFill>
                <a:latin typeface="Aptos Display" panose="020B0004020202020204" pitchFamily="34" charset="0"/>
              </a:rPr>
              <a:t> </a:t>
            </a:r>
            <a:r>
              <a:rPr lang="en-US" sz="2469" dirty="0" err="1">
                <a:solidFill>
                  <a:srgbClr val="000000"/>
                </a:solidFill>
                <a:latin typeface="Aptos Display" panose="020B0004020202020204" pitchFamily="34" charset="0"/>
              </a:rPr>
              <a:t>rechten</a:t>
            </a:r>
            <a:r>
              <a:rPr lang="en-US" sz="2469" dirty="0">
                <a:solidFill>
                  <a:srgbClr val="000000"/>
                </a:solidFill>
                <a:latin typeface="Aptos Display" panose="020B0004020202020204" pitchFamily="34" charset="0"/>
              </a:rPr>
              <a:t> Winkel.</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 </a:t>
            </a:r>
            <a:r>
              <a:rPr lang="en-US" sz="2469" dirty="0" err="1">
                <a:solidFill>
                  <a:srgbClr val="000000"/>
                </a:solidFill>
                <a:latin typeface="Aptos Display" panose="020B0004020202020204" pitchFamily="34" charset="0"/>
              </a:rPr>
              <a:t>Möglichst</a:t>
            </a:r>
            <a:r>
              <a:rPr lang="en-US" sz="2469" dirty="0">
                <a:solidFill>
                  <a:srgbClr val="000000"/>
                </a:solidFill>
                <a:latin typeface="Aptos Display" panose="020B0004020202020204" pitchFamily="34" charset="0"/>
              </a:rPr>
              <a:t> parallel </a:t>
            </a:r>
            <a:r>
              <a:rPr lang="en-US" sz="2469" dirty="0" err="1">
                <a:solidFill>
                  <a:srgbClr val="000000"/>
                </a:solidFill>
                <a:latin typeface="Aptos Display" panose="020B0004020202020204" pitchFamily="34" charset="0"/>
              </a:rPr>
              <a:t>zu</a:t>
            </a:r>
            <a:r>
              <a:rPr lang="en-US" sz="2469" dirty="0">
                <a:solidFill>
                  <a:srgbClr val="000000"/>
                </a:solidFill>
                <a:latin typeface="Aptos Display" panose="020B0004020202020204" pitchFamily="34" charset="0"/>
              </a:rPr>
              <a:t> den </a:t>
            </a:r>
            <a:r>
              <a:rPr lang="en-US" sz="2469" dirty="0" err="1">
                <a:solidFill>
                  <a:srgbClr val="000000"/>
                </a:solidFill>
                <a:latin typeface="Aptos Display" panose="020B0004020202020204" pitchFamily="34" charset="0"/>
              </a:rPr>
              <a:t>Schienen</a:t>
            </a:r>
            <a:r>
              <a:rPr lang="en-US" sz="2469" dirty="0">
                <a:solidFill>
                  <a:srgbClr val="000000"/>
                </a:solidFill>
                <a:latin typeface="Aptos Display" panose="020B0004020202020204" pitchFamily="34" charset="0"/>
              </a:rPr>
              <a:t>.</a:t>
            </a: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3.4</a:t>
            </a:r>
          </a:p>
        </p:txBody>
      </p:sp>
    </p:spTree>
    <p:extLst>
      <p:ext uri="{BB962C8B-B14F-4D97-AF65-F5344CB8AC3E}">
        <p14:creationId xmlns:p14="http://schemas.microsoft.com/office/powerpoint/2010/main" val="371907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4771627"/>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Ein Zusammenprall mit einem 30 km/h fahrenden Kfz entspricht einem Sprung aus …. m auf den Boden:</a:t>
            </a:r>
          </a:p>
          <a:p>
            <a:pPr algn="ctr">
              <a:lnSpc>
                <a:spcPts val="4334"/>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 </a:t>
            </a:r>
            <a:r>
              <a:rPr lang="en-US" sz="2469" dirty="0">
                <a:solidFill>
                  <a:srgbClr val="000000"/>
                </a:solidFill>
                <a:latin typeface="Aptos Display" panose="020B0004020202020204" pitchFamily="34" charset="0"/>
              </a:rPr>
              <a:t>1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3.5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2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10 m</a:t>
            </a: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3.5</a:t>
            </a:r>
          </a:p>
        </p:txBody>
      </p:sp>
    </p:spTree>
    <p:extLst>
      <p:ext uri="{BB962C8B-B14F-4D97-AF65-F5344CB8AC3E}">
        <p14:creationId xmlns:p14="http://schemas.microsoft.com/office/powerpoint/2010/main" val="234548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4771627"/>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Ein Zusammenprall mit einem 50 km/h fahrenden Kfz entspricht einem Sprung aus …. m auf den Boden:</a:t>
            </a:r>
          </a:p>
          <a:p>
            <a:pPr algn="ctr">
              <a:lnSpc>
                <a:spcPts val="4334"/>
              </a:lnSpc>
              <a:spcBef>
                <a:spcPct val="0"/>
              </a:spcBef>
            </a:pPr>
            <a:endParaRPr lang="en-US" sz="3095" dirty="0">
              <a:solidFill>
                <a:srgbClr val="000000"/>
              </a:solidFill>
              <a:latin typeface="Jingleberry"/>
            </a:endParaRPr>
          </a:p>
          <a:p>
            <a:pPr lvl="1">
              <a:lnSpc>
                <a:spcPts val="3460"/>
              </a:lnSpc>
              <a:spcBef>
                <a:spcPct val="0"/>
              </a:spcBef>
            </a:pPr>
            <a:r>
              <a:rPr lang="en-US" sz="2469" b="1" dirty="0">
                <a:solidFill>
                  <a:srgbClr val="000000"/>
                </a:solidFill>
                <a:latin typeface="Aptos Display" panose="020B0004020202020204" pitchFamily="34" charset="0"/>
              </a:rPr>
              <a:t>A) </a:t>
            </a:r>
            <a:r>
              <a:rPr lang="en-US" sz="2469" dirty="0">
                <a:solidFill>
                  <a:srgbClr val="000000"/>
                </a:solidFill>
                <a:latin typeface="Aptos Display" panose="020B0004020202020204" pitchFamily="34" charset="0"/>
              </a:rPr>
              <a:t>10m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3.5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2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5 m</a:t>
            </a: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3.6</a:t>
            </a:r>
          </a:p>
        </p:txBody>
      </p:sp>
    </p:spTree>
    <p:extLst>
      <p:ext uri="{BB962C8B-B14F-4D97-AF65-F5344CB8AC3E}">
        <p14:creationId xmlns:p14="http://schemas.microsoft.com/office/powerpoint/2010/main" val="364472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54664" y="320576"/>
            <a:ext cx="7778672" cy="12154176"/>
          </a:xfrm>
          <a:custGeom>
            <a:avLst/>
            <a:gdLst/>
            <a:ahLst/>
            <a:cxnLst/>
            <a:rect l="l" t="t" r="r" b="b"/>
            <a:pathLst>
              <a:path w="7778672" h="12154176">
                <a:moveTo>
                  <a:pt x="0" y="12154176"/>
                </a:moveTo>
                <a:lnTo>
                  <a:pt x="7778672" y="12154176"/>
                </a:lnTo>
                <a:lnTo>
                  <a:pt x="7778672" y="0"/>
                </a:lnTo>
                <a:lnTo>
                  <a:pt x="0" y="0"/>
                </a:lnTo>
                <a:lnTo>
                  <a:pt x="0" y="121541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424000" y="74606"/>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a:spLocks noChangeAspect="1"/>
          </p:cNvSpPr>
          <p:nvPr/>
        </p:nvSpPr>
        <p:spPr>
          <a:xfrm>
            <a:off x="8604000" y="469901"/>
            <a:ext cx="1080000" cy="649410"/>
          </a:xfrm>
          <a:custGeom>
            <a:avLst/>
            <a:gdLst/>
            <a:ahLst/>
            <a:cxnLst/>
            <a:rect l="l" t="t" r="r" b="b"/>
            <a:pathLst>
              <a:path w="508797" h="324705">
                <a:moveTo>
                  <a:pt x="0" y="0"/>
                </a:moveTo>
                <a:lnTo>
                  <a:pt x="508797" y="0"/>
                </a:lnTo>
                <a:lnTo>
                  <a:pt x="508797" y="324705"/>
                </a:lnTo>
                <a:lnTo>
                  <a:pt x="0" y="324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TextBox 7"/>
          <p:cNvSpPr txBox="1"/>
          <p:nvPr/>
        </p:nvSpPr>
        <p:spPr>
          <a:xfrm>
            <a:off x="3422947" y="3055772"/>
            <a:ext cx="11606212" cy="4702762"/>
          </a:xfrm>
          <a:prstGeom prst="rect">
            <a:avLst/>
          </a:prstGeom>
        </p:spPr>
        <p:txBody>
          <a:bodyPr lIns="0" tIns="0" rIns="0" bIns="0" rtlCol="0" anchor="t">
            <a:spAutoFit/>
          </a:bodyPr>
          <a:lstStyle/>
          <a:p>
            <a:pPr algn="ctr">
              <a:lnSpc>
                <a:spcPts val="4334"/>
              </a:lnSpc>
              <a:spcBef>
                <a:spcPct val="0"/>
              </a:spcBef>
            </a:pPr>
            <a:r>
              <a:rPr lang="de-DE" sz="3200" b="1" dirty="0">
                <a:latin typeface="Aptos Display" panose="020B0004020202020204" pitchFamily="34" charset="0"/>
                <a:cs typeface="Times New Roman" panose="02020603050405020304" pitchFamily="18" charset="0"/>
              </a:rPr>
              <a:t>Ein Zusammenprall mit einem 70 km/h fahrenden Kfz entspricht einem Sprung aus …. m auf den Boden:</a:t>
            </a:r>
          </a:p>
          <a:p>
            <a:pPr algn="ctr">
              <a:lnSpc>
                <a:spcPts val="4334"/>
              </a:lnSpc>
              <a:spcBef>
                <a:spcPct val="0"/>
              </a:spcBef>
            </a:pPr>
            <a:endParaRPr lang="en-US" sz="3095" dirty="0">
              <a:solidFill>
                <a:srgbClr val="000000"/>
              </a:solidFill>
              <a:latin typeface="Jingleberry"/>
            </a:endParaRPr>
          </a:p>
          <a:p>
            <a:pPr lvl="1">
              <a:spcBef>
                <a:spcPct val="0"/>
              </a:spcBef>
            </a:pPr>
            <a:r>
              <a:rPr lang="en-US" sz="2469" b="1" dirty="0">
                <a:solidFill>
                  <a:srgbClr val="000000"/>
                </a:solidFill>
                <a:latin typeface="Aptos Display" panose="020B0004020202020204" pitchFamily="34" charset="0"/>
              </a:rPr>
              <a:t>A) </a:t>
            </a:r>
            <a:r>
              <a:rPr lang="en-US" sz="2469" dirty="0">
                <a:solidFill>
                  <a:srgbClr val="000000"/>
                </a:solidFill>
                <a:latin typeface="Aptos Display" panose="020B0004020202020204" pitchFamily="34" charset="0"/>
              </a:rPr>
              <a:t>10m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20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8 m</a:t>
            </a:r>
          </a:p>
          <a:p>
            <a:pPr lvl="1">
              <a:lnSpc>
                <a:spcPts val="3460"/>
              </a:lnSpc>
              <a:spcBef>
                <a:spcPct val="0"/>
              </a:spcBef>
            </a:pPr>
            <a:endParaRPr lang="en-US" sz="2469" dirty="0">
              <a:solidFill>
                <a:srgbClr val="000000"/>
              </a:solidFill>
              <a:latin typeface="Aptos Display" panose="020B0004020202020204" pitchFamily="34" charset="0"/>
            </a:endParaRPr>
          </a:p>
          <a:p>
            <a:pPr lvl="1">
              <a:lnSpc>
                <a:spcPts val="3460"/>
              </a:lnSpc>
              <a:spcBef>
                <a:spcPct val="0"/>
              </a:spcBef>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5 m</a:t>
            </a:r>
          </a:p>
        </p:txBody>
      </p:sp>
      <p:sp>
        <p:nvSpPr>
          <p:cNvPr id="8" name="TextBox 6">
            <a:extLst>
              <a:ext uri="{FF2B5EF4-FFF2-40B4-BE49-F238E27FC236}">
                <a16:creationId xmlns:a16="http://schemas.microsoft.com/office/drawing/2014/main" id="{26592325-F2F2-ED73-E9EB-0D9D8D4D6EA1}"/>
              </a:ext>
            </a:extLst>
          </p:cNvPr>
          <p:cNvSpPr txBox="1"/>
          <p:nvPr/>
        </p:nvSpPr>
        <p:spPr>
          <a:xfrm>
            <a:off x="6580421" y="1717183"/>
            <a:ext cx="4818187" cy="682944"/>
          </a:xfrm>
          <a:prstGeom prst="rect">
            <a:avLst/>
          </a:prstGeom>
        </p:spPr>
        <p:txBody>
          <a:bodyPr wrap="square" lIns="0" tIns="0" rIns="0" bIns="0" rtlCol="0" anchor="t">
            <a:spAutoFit/>
          </a:bodyPr>
          <a:lstStyle/>
          <a:p>
            <a:pPr algn="ctr">
              <a:lnSpc>
                <a:spcPts val="2643"/>
              </a:lnSpc>
              <a:spcBef>
                <a:spcPct val="0"/>
              </a:spcBef>
            </a:pPr>
            <a:r>
              <a:rPr lang="en-US" sz="2800" b="1" dirty="0">
                <a:solidFill>
                  <a:srgbClr val="000000"/>
                </a:solidFill>
                <a:latin typeface="Aptos Display" panose="020B0004020202020204" pitchFamily="34" charset="0"/>
              </a:rPr>
              <a:t>3. UNFALLRISIKO</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3.7</a:t>
            </a:r>
          </a:p>
        </p:txBody>
      </p:sp>
    </p:spTree>
    <p:extLst>
      <p:ext uri="{BB962C8B-B14F-4D97-AF65-F5344CB8AC3E}">
        <p14:creationId xmlns:p14="http://schemas.microsoft.com/office/powerpoint/2010/main" val="387903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7041543"/>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der folgenden Tätigkeiten ist beim Fahrradfahren unter bestimmten Umständen erlaubt?</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Telefonieren ohne Freisprechanlage.</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Freihändig fahren.</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Nebeneinander fahren.</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Gefährliche Gegenstände wie etwa ungeschützte Werkzeuge mit dem Fahrrad zu 	transportieren.</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6490110"/>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besondere Regel gilt für FahrradfahrerInnen unter 12 Jahren?</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Kinder unter 12 müssen immer einen Helm tragen.</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Kinder unter 12 müssen auf Gehsteigen fahren.</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Kinder unter 12 dürfen auch mit Fahrradausweis nur in Begleitung fahren.</a:t>
            </a:r>
          </a:p>
          <a:p>
            <a:pPr>
              <a:lnSpc>
                <a:spcPts val="4339"/>
              </a:lnSpc>
              <a:spcBef>
                <a:spcPct val="0"/>
              </a:spcBef>
            </a:pPr>
            <a:endParaRPr lang="de-DE" sz="2469" dirty="0">
              <a:solidFill>
                <a:srgbClr val="000000"/>
              </a:solidFill>
              <a:latin typeface="Aptos Display" panose="020B0004020202020204" pitchFamily="34" charset="0"/>
            </a:endParaRPr>
          </a:p>
          <a:p>
            <a:pPr>
              <a:lnSpc>
                <a:spcPts val="4339"/>
              </a:lnSpc>
              <a:spcBef>
                <a:spcPct val="0"/>
              </a:spcBef>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Kinder unter 12 müssen bei Radfahrüberfahrten ihr Rad schieben.</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4.2</a:t>
            </a:r>
          </a:p>
        </p:txBody>
      </p:sp>
    </p:spTree>
    <p:extLst>
      <p:ext uri="{BB962C8B-B14F-4D97-AF65-F5344CB8AC3E}">
        <p14:creationId xmlns:p14="http://schemas.microsoft.com/office/powerpoint/2010/main" val="217592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7592976"/>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Wenn man ein Kind unter 12 Jahren begleitet beziehungsweise selbst unter 12 ist und begleitet wird, ist folgendes erlaubt:</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lvl="1">
              <a:lnSpc>
                <a:spcPts val="4339"/>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Man darf am Gehsteig nebeneinander fahren, wenn man dabei keine FußgängerInnen stört.</a:t>
            </a:r>
          </a:p>
          <a:p>
            <a:pPr marL="914400" lvl="1" indent="-457200">
              <a:lnSpc>
                <a:spcPts val="4339"/>
              </a:lnSpc>
              <a:spcBef>
                <a:spcPct val="0"/>
              </a:spcBef>
              <a:buAutoNum type="alphaUcParenR"/>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Man muss immer hintereinanderfahren.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Man darf auf jeder Straße nebeneinander fahren, ausgenommen von Schienenstraßen.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a:t>
            </a:r>
            <a:r>
              <a:rPr lang="de-DE" sz="2469" dirty="0">
                <a:solidFill>
                  <a:srgbClr val="000000"/>
                </a:solidFill>
                <a:latin typeface="Aptos Display" panose="020B0004020202020204" pitchFamily="34" charset="0"/>
              </a:rPr>
              <a:t> Die Begleitperson darf alkoholisiert sein.</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4.3</a:t>
            </a:r>
          </a:p>
        </p:txBody>
      </p:sp>
    </p:spTree>
    <p:extLst>
      <p:ext uri="{BB962C8B-B14F-4D97-AF65-F5344CB8AC3E}">
        <p14:creationId xmlns:p14="http://schemas.microsoft.com/office/powerpoint/2010/main" val="280344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7041543"/>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dürfen und sollen Fahrräder abgestellt werden?</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lvl="1">
              <a:lnSpc>
                <a:spcPts val="4339"/>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Im Haltestellenbereich öffentlicher Verkehrsmittel, auch wenn sich dort keine Abstellanlage befindet.</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Auf Gehsteigen, die schmäler als 2,5 m sind.</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Überall, so lange sie nicht umfallen.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Auf Gehsteigen, die breiter als 2,5 m sind, wobei sie FußgängerInnen nicht behindern dürfen.</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4.4</a:t>
            </a:r>
          </a:p>
        </p:txBody>
      </p:sp>
    </p:spTree>
    <p:extLst>
      <p:ext uri="{BB962C8B-B14F-4D97-AF65-F5344CB8AC3E}">
        <p14:creationId xmlns:p14="http://schemas.microsoft.com/office/powerpoint/2010/main" val="99896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6490110"/>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dürfen zwei Erwachsene im Normalfall nicht nebeneinander mit dem Fahrrad fahren?</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lvl="1">
              <a:lnSpc>
                <a:spcPts val="4339"/>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In Wohnstraßen.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 In Begegnungszonen.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Auf Fahrbahnen mit einer Höchstgeschwindigkeit von über 30 km/h.</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a:t>
            </a:r>
            <a:r>
              <a:rPr lang="de-DE" sz="2469" dirty="0">
                <a:solidFill>
                  <a:srgbClr val="000000"/>
                </a:solidFill>
                <a:latin typeface="Aptos Display" panose="020B0004020202020204" pitchFamily="34" charset="0"/>
              </a:rPr>
              <a:t> Auf Einbahnen in die Fahrtrichtung.</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4.5</a:t>
            </a:r>
          </a:p>
        </p:txBody>
      </p:sp>
    </p:spTree>
    <p:extLst>
      <p:ext uri="{BB962C8B-B14F-4D97-AF65-F5344CB8AC3E}">
        <p14:creationId xmlns:p14="http://schemas.microsoft.com/office/powerpoint/2010/main" val="2031667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3"/>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4"/>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9" name="TextBox 9"/>
          <p:cNvSpPr txBox="1"/>
          <p:nvPr/>
        </p:nvSpPr>
        <p:spPr>
          <a:xfrm>
            <a:off x="3142978" y="2828924"/>
            <a:ext cx="11453385" cy="5938677"/>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darf nicht mit dem Fahrrad gefahren werden?</a:t>
            </a:r>
          </a:p>
          <a:p>
            <a:pPr algn="ctr">
              <a:lnSpc>
                <a:spcPts val="4339"/>
              </a:lnSpc>
              <a:spcBef>
                <a:spcPct val="0"/>
              </a:spcBef>
            </a:pPr>
            <a:endParaRPr lang="de-DE" sz="3200" b="1" dirty="0">
              <a:latin typeface="Jingleberry" panose="02000A03000000000000" charset="0"/>
              <a:cs typeface="Times New Roman" panose="02020603050405020304" pitchFamily="18" charset="0"/>
            </a:endParaRPr>
          </a:p>
          <a:p>
            <a:pPr lvl="1">
              <a:lnSpc>
                <a:spcPts val="4339"/>
              </a:lnSpc>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Fahrbahn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 Radweg</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Wohnstraßen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a:t>
            </a:r>
            <a:r>
              <a:rPr lang="de-DE" sz="2469" dirty="0">
                <a:solidFill>
                  <a:srgbClr val="000000"/>
                </a:solidFill>
                <a:latin typeface="Aptos Display" panose="020B0004020202020204" pitchFamily="34" charset="0"/>
              </a:rPr>
              <a:t> Gehsteig</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4.6</a:t>
            </a:r>
          </a:p>
        </p:txBody>
      </p:sp>
    </p:spTree>
    <p:extLst>
      <p:ext uri="{BB962C8B-B14F-4D97-AF65-F5344CB8AC3E}">
        <p14:creationId xmlns:p14="http://schemas.microsoft.com/office/powerpoint/2010/main" val="49753816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383745"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1.2</a:t>
            </a:r>
          </a:p>
        </p:txBody>
      </p:sp>
      <p:sp>
        <p:nvSpPr>
          <p:cNvPr id="7" name="TextBox 7"/>
          <p:cNvSpPr txBox="1"/>
          <p:nvPr/>
        </p:nvSpPr>
        <p:spPr>
          <a:xfrm>
            <a:off x="3400366" y="3089353"/>
            <a:ext cx="11520505" cy="4890891"/>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Was ist der Anhalteweg eines Fahrzeugs?</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Die Zeit, die ein Fahrzeug benötigt, um zu beschleunigen.</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Die Strecke, die ein Fahrzeug benötigt, um zum Stillstand zu kommen.</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Der Weg, der während der Reaktionszeit zurückgelegt wird.</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Der Weg, der während der Zeit vom Erkennen einer Gefahr bis zum Bremsbeginn zurückgelegt wird.</a:t>
            </a:r>
            <a:endParaRPr lang="en-US" sz="2469" dirty="0">
              <a:solidFill>
                <a:srgbClr val="000000"/>
              </a:solidFill>
              <a:latin typeface="Jingleberry"/>
            </a:endParaRPr>
          </a:p>
        </p:txBody>
      </p:sp>
    </p:spTree>
    <p:extLst>
      <p:ext uri="{BB962C8B-B14F-4D97-AF65-F5344CB8AC3E}">
        <p14:creationId xmlns:p14="http://schemas.microsoft.com/office/powerpoint/2010/main" val="277441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165158" y="242227"/>
            <a:ext cx="7706487" cy="12041386"/>
          </a:xfrm>
          <a:custGeom>
            <a:avLst/>
            <a:gdLst/>
            <a:ahLst/>
            <a:cxnLst/>
            <a:rect l="l" t="t" r="r" b="b"/>
            <a:pathLst>
              <a:path w="7706487" h="12041386">
                <a:moveTo>
                  <a:pt x="0" y="12041386"/>
                </a:moveTo>
                <a:lnTo>
                  <a:pt x="7706487" y="12041386"/>
                </a:lnTo>
                <a:lnTo>
                  <a:pt x="7706487" y="0"/>
                </a:lnTo>
                <a:lnTo>
                  <a:pt x="0" y="0"/>
                </a:lnTo>
                <a:lnTo>
                  <a:pt x="0" y="1204138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p:nvPr/>
        </p:nvSpPr>
        <p:spPr>
          <a:xfrm>
            <a:off x="8149670" y="64402"/>
            <a:ext cx="1440000"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329670" y="387766"/>
            <a:ext cx="1080000" cy="622472"/>
          </a:xfrm>
          <a:custGeom>
            <a:avLst/>
            <a:gdLst/>
            <a:ahLst/>
            <a:cxnLst/>
            <a:rect l="l" t="t" r="r" b="b"/>
            <a:pathLst>
              <a:path w="500223" h="288310">
                <a:moveTo>
                  <a:pt x="0" y="0"/>
                </a:moveTo>
                <a:lnTo>
                  <a:pt x="500223" y="0"/>
                </a:lnTo>
                <a:lnTo>
                  <a:pt x="500223" y="288311"/>
                </a:lnTo>
                <a:lnTo>
                  <a:pt x="0" y="288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42978" y="2828924"/>
            <a:ext cx="11453385" cy="5938677"/>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ist als </a:t>
            </a:r>
            <a:r>
              <a:rPr lang="de-DE" sz="3200" b="1" dirty="0" err="1">
                <a:latin typeface="Aptos Display" panose="020B0004020202020204" pitchFamily="34" charset="0"/>
                <a:cs typeface="Times New Roman" panose="02020603050405020304" pitchFamily="18" charset="0"/>
              </a:rPr>
              <a:t>RadfahrerIn</a:t>
            </a:r>
            <a:r>
              <a:rPr lang="de-DE" sz="3200" b="1" dirty="0">
                <a:latin typeface="Aptos Display" panose="020B0004020202020204" pitchFamily="34" charset="0"/>
                <a:cs typeface="Times New Roman" panose="02020603050405020304" pitchFamily="18" charset="0"/>
              </a:rPr>
              <a:t> bei Radfahrerüberfahrten zu beachten?</a:t>
            </a:r>
          </a:p>
          <a:p>
            <a:pPr lvl="1">
              <a:lnSpc>
                <a:spcPts val="4339"/>
              </a:lnSpc>
              <a:spcBef>
                <a:spcPct val="0"/>
              </a:spcBef>
            </a:pPr>
            <a:endParaRPr lang="de-DE" sz="3200" b="1" dirty="0">
              <a:latin typeface="Jingleberry" panose="02000A03000000000000" charset="0"/>
              <a:cs typeface="Times New Roman" panose="02020603050405020304" pitchFamily="18" charset="0"/>
            </a:endParaRPr>
          </a:p>
          <a:p>
            <a:pPr lvl="1">
              <a:lnSpc>
                <a:spcPts val="4339"/>
              </a:lnSpc>
              <a:spcBef>
                <a:spcPct val="0"/>
              </a:spcBef>
            </a:pPr>
            <a:r>
              <a:rPr lang="de-DE" sz="2469" b="1" dirty="0">
                <a:solidFill>
                  <a:srgbClr val="000000"/>
                </a:solidFill>
                <a:latin typeface="Aptos Display" panose="020B0004020202020204" pitchFamily="34" charset="0"/>
              </a:rPr>
              <a:t>A)</a:t>
            </a:r>
            <a:r>
              <a:rPr lang="de-DE" sz="3200" b="1" dirty="0">
                <a:solidFill>
                  <a:srgbClr val="000000"/>
                </a:solidFill>
                <a:latin typeface="Jingleberry" panose="02000A03000000000000" charset="0"/>
                <a:cs typeface="Times New Roman" panose="02020603050405020304" pitchFamily="18" charset="0"/>
              </a:rPr>
              <a:t> </a:t>
            </a:r>
            <a:r>
              <a:rPr lang="de-DE" sz="2469" dirty="0">
                <a:solidFill>
                  <a:srgbClr val="000000"/>
                </a:solidFill>
                <a:latin typeface="Aptos Display" panose="020B0004020202020204" pitchFamily="34" charset="0"/>
              </a:rPr>
              <a:t>Man darf vor der Überfahrt nicht stehen bleiben.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 Man hat Nachrang gegenüber AutofahrerInnen.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Man darf sich nur mit einer Geschwindigkeit von höchstens 10 km/h nähern.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a:t>
            </a:r>
            <a:r>
              <a:rPr lang="de-DE" sz="2469" dirty="0">
                <a:solidFill>
                  <a:srgbClr val="000000"/>
                </a:solidFill>
                <a:latin typeface="Aptos Display" panose="020B0004020202020204" pitchFamily="34" charset="0"/>
              </a:rPr>
              <a:t> Man muss diese zügig - mit mindestens 20 km/h – überqueren.</a:t>
            </a:r>
          </a:p>
          <a:p>
            <a:pPr algn="ctr">
              <a:lnSpc>
                <a:spcPts val="4339"/>
              </a:lnSpc>
            </a:pPr>
            <a:endParaRPr lang="en-US" sz="2500" dirty="0">
              <a:solidFill>
                <a:srgbClr val="000000"/>
              </a:solidFill>
              <a:latin typeface="Jingleberry"/>
            </a:endParaRPr>
          </a:p>
          <a:p>
            <a:pPr algn="ctr">
              <a:lnSpc>
                <a:spcPts val="3483"/>
              </a:lnSpc>
              <a:spcBef>
                <a:spcPct val="0"/>
              </a:spcBef>
            </a:pPr>
            <a:endParaRPr lang="en-US" sz="2500" dirty="0">
              <a:solidFill>
                <a:srgbClr val="000000"/>
              </a:solidFill>
              <a:latin typeface="Jingleberry"/>
            </a:endParaRPr>
          </a:p>
        </p:txBody>
      </p:sp>
      <p:sp>
        <p:nvSpPr>
          <p:cNvPr id="11" name="Textfeld 10">
            <a:extLst>
              <a:ext uri="{FF2B5EF4-FFF2-40B4-BE49-F238E27FC236}">
                <a16:creationId xmlns:a16="http://schemas.microsoft.com/office/drawing/2014/main" id="{3A58421F-4C4D-8A33-0662-E135EB68398F}"/>
              </a:ext>
            </a:extLst>
          </p:cNvPr>
          <p:cNvSpPr txBox="1"/>
          <p:nvPr/>
        </p:nvSpPr>
        <p:spPr>
          <a:xfrm>
            <a:off x="4297670" y="1536011"/>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4. </a:t>
            </a:r>
            <a:r>
              <a:rPr lang="en-US" sz="2800" b="1" dirty="0" err="1">
                <a:solidFill>
                  <a:srgbClr val="000000"/>
                </a:solidFill>
                <a:latin typeface="Aptos Display" panose="020B0004020202020204" pitchFamily="34" charset="0"/>
              </a:rPr>
              <a:t>Fahrrad</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4.7</a:t>
            </a:r>
          </a:p>
        </p:txBody>
      </p:sp>
      <p:pic>
        <p:nvPicPr>
          <p:cNvPr id="4" name="Grafik 3">
            <a:extLst>
              <a:ext uri="{FF2B5EF4-FFF2-40B4-BE49-F238E27FC236}">
                <a16:creationId xmlns:a16="http://schemas.microsoft.com/office/drawing/2014/main" id="{E6CDFC69-DBE8-F497-426D-1FA4ED32BC8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769826" y="4006048"/>
            <a:ext cx="1671844" cy="1671844"/>
          </a:xfrm>
          <a:prstGeom prst="rect">
            <a:avLst/>
          </a:prstGeom>
          <a:noFill/>
          <a:ln>
            <a:noFill/>
          </a:ln>
        </p:spPr>
      </p:pic>
    </p:spTree>
    <p:extLst>
      <p:ext uri="{BB962C8B-B14F-4D97-AF65-F5344CB8AC3E}">
        <p14:creationId xmlns:p14="http://schemas.microsoft.com/office/powerpoint/2010/main" val="411120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4133632"/>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Gibt es beim Fahren von E-Scootern eine Helmpflicht?</a:t>
            </a:r>
          </a:p>
          <a:p>
            <a:pPr algn="ctr">
              <a:lnSpc>
                <a:spcPts val="4323"/>
              </a:lnSpc>
              <a:spcBef>
                <a:spcPct val="0"/>
              </a:spcBef>
            </a:pPr>
            <a:endParaRPr lang="de-DE" sz="3088" dirty="0">
              <a:solidFill>
                <a:srgbClr val="000000"/>
              </a:solidFill>
              <a:latin typeface="Jingleberry"/>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Ja, für jeden, der E-Scooter fährt.</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Ja, für minderjährige Personen (unter 18 Jahre).</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Ja, aber nur (wie beim Fahrrad) für Personen unter 12 Jahren.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Nein, es gibt keine Helmpflicht.</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4133632"/>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soll und darf man mit einem E-Scooter fahren?</a:t>
            </a:r>
          </a:p>
          <a:p>
            <a:pPr algn="ctr">
              <a:lnSpc>
                <a:spcPts val="4323"/>
              </a:lnSpc>
              <a:spcBef>
                <a:spcPct val="0"/>
              </a:spcBef>
            </a:pPr>
            <a:endParaRPr lang="de-DE" sz="3088" dirty="0">
              <a:solidFill>
                <a:srgbClr val="000000"/>
              </a:solidFill>
              <a:latin typeface="Jingleberry"/>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Auf Autobahnen</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Auf Radfahranlagen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Auf Gehsteigen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Allgemein auf Gehsteigen</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5.2</a:t>
            </a:r>
          </a:p>
        </p:txBody>
      </p:sp>
    </p:spTree>
    <p:extLst>
      <p:ext uri="{BB962C8B-B14F-4D97-AF65-F5344CB8AC3E}">
        <p14:creationId xmlns:p14="http://schemas.microsoft.com/office/powerpoint/2010/main" val="3483588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4685065"/>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Womit müssen E-Scooter im Straßenverkehr </a:t>
            </a:r>
            <a:r>
              <a:rPr lang="de-DE" sz="3200" b="1" u="sng" dirty="0">
                <a:latin typeface="Aptos Display" panose="020B0004020202020204" pitchFamily="34" charset="0"/>
                <a:cs typeface="Times New Roman" panose="02020603050405020304" pitchFamily="18" charset="0"/>
              </a:rPr>
              <a:t>nicht</a:t>
            </a:r>
            <a:r>
              <a:rPr lang="de-DE" sz="3200" b="1" dirty="0">
                <a:latin typeface="Aptos Display" panose="020B0004020202020204" pitchFamily="34" charset="0"/>
                <a:cs typeface="Times New Roman" panose="02020603050405020304" pitchFamily="18" charset="0"/>
              </a:rPr>
              <a:t> ausgestattet sein?</a:t>
            </a:r>
          </a:p>
          <a:p>
            <a:pPr algn="ctr">
              <a:lnSpc>
                <a:spcPts val="4323"/>
              </a:lnSpc>
              <a:spcBef>
                <a:spcPct val="0"/>
              </a:spcBef>
            </a:pPr>
            <a:endParaRPr lang="de-DE" sz="3088" dirty="0">
              <a:solidFill>
                <a:srgbClr val="000000"/>
              </a:solidFill>
              <a:latin typeface="Jingleberry"/>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Wirksame Bremsen</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Rückstrahlern (vorne weiß, hinten rot und zur Seite gelb)</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Klingel bzw. Hupe</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Bei Dunkelheit: weißes Licht vorne und rotes Rücklicht</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5.3</a:t>
            </a:r>
          </a:p>
        </p:txBody>
      </p:sp>
    </p:spTree>
    <p:extLst>
      <p:ext uri="{BB962C8B-B14F-4D97-AF65-F5344CB8AC3E}">
        <p14:creationId xmlns:p14="http://schemas.microsoft.com/office/powerpoint/2010/main" val="295522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5775107"/>
          </a:xfrm>
          <a:prstGeom prst="rect">
            <a:avLst/>
          </a:prstGeom>
        </p:spPr>
        <p:txBody>
          <a:bodyPr lIns="0" tIns="0" rIns="0" bIns="0" rtlCol="0" anchor="t">
            <a:spAutoFit/>
          </a:bodyPr>
          <a:lstStyle/>
          <a:p>
            <a:pPr algn="ctr">
              <a:lnSpc>
                <a:spcPts val="4339"/>
              </a:lnSpc>
              <a:spcBef>
                <a:spcPct val="0"/>
              </a:spcBef>
            </a:pPr>
            <a:r>
              <a:rPr lang="de-AT" sz="3200" b="1" dirty="0">
                <a:latin typeface="Aptos Display" panose="020B0004020202020204" pitchFamily="34" charset="0"/>
                <a:cs typeface="Times New Roman" panose="02020603050405020304" pitchFamily="18" charset="0"/>
              </a:rPr>
              <a:t>Welche Geschwindigkeit dürfen </a:t>
            </a:r>
            <a:r>
              <a:rPr lang="de-AT" sz="3200" b="1" dirty="0" err="1">
                <a:latin typeface="Aptos Display" panose="020B0004020202020204" pitchFamily="34" charset="0"/>
                <a:cs typeface="Times New Roman" panose="02020603050405020304" pitchFamily="18" charset="0"/>
              </a:rPr>
              <a:t>e-Scooter</a:t>
            </a:r>
            <a:r>
              <a:rPr lang="de-AT" sz="3200" b="1" dirty="0">
                <a:latin typeface="Aptos Display" panose="020B0004020202020204" pitchFamily="34" charset="0"/>
                <a:cs typeface="Times New Roman" panose="02020603050405020304" pitchFamily="18" charset="0"/>
              </a:rPr>
              <a:t> im Straßenverkehr höchstens erreichen?</a:t>
            </a:r>
          </a:p>
          <a:p>
            <a:pPr algn="ctr">
              <a:lnSpc>
                <a:spcPts val="2643"/>
              </a:lnSpc>
              <a:spcBef>
                <a:spcPct val="0"/>
              </a:spcBef>
            </a:pPr>
            <a:endParaRPr lang="en-US" sz="3088" dirty="0">
              <a:solidFill>
                <a:srgbClr val="000000"/>
              </a:solidFill>
              <a:latin typeface="Jingleberry"/>
            </a:endParaRPr>
          </a:p>
          <a:p>
            <a:pPr lvl="2">
              <a:lnSpc>
                <a:spcPts val="3412"/>
              </a:lnSpc>
              <a:spcBef>
                <a:spcPct val="0"/>
              </a:spcBef>
            </a:pPr>
            <a:r>
              <a:rPr lang="en-US" sz="2469" b="1" dirty="0">
                <a:solidFill>
                  <a:srgbClr val="000000"/>
                </a:solidFill>
                <a:latin typeface="Aptos Display" panose="020B0004020202020204" pitchFamily="34" charset="0"/>
              </a:rPr>
              <a:t>A) </a:t>
            </a:r>
            <a:r>
              <a:rPr lang="en-US" sz="2469" dirty="0">
                <a:solidFill>
                  <a:srgbClr val="000000"/>
                </a:solidFill>
                <a:latin typeface="Aptos Display" panose="020B0004020202020204" pitchFamily="34" charset="0"/>
              </a:rPr>
              <a:t>10 km/h</a:t>
            </a: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r>
              <a:rPr lang="en-US" sz="2469" b="1" dirty="0">
                <a:solidFill>
                  <a:srgbClr val="000000"/>
                </a:solidFill>
                <a:latin typeface="Aptos Display" panose="020B0004020202020204" pitchFamily="34" charset="0"/>
              </a:rPr>
              <a:t>B) </a:t>
            </a:r>
            <a:r>
              <a:rPr lang="en-US" sz="2469" dirty="0">
                <a:solidFill>
                  <a:srgbClr val="000000"/>
                </a:solidFill>
                <a:latin typeface="Aptos Display" panose="020B0004020202020204" pitchFamily="34" charset="0"/>
              </a:rPr>
              <a:t>25 km/h</a:t>
            </a: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30 km/h</a:t>
            </a: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endParaRPr lang="en-US" sz="2469" dirty="0">
              <a:solidFill>
                <a:srgbClr val="000000"/>
              </a:solidFill>
              <a:latin typeface="Aptos Display" panose="020B0004020202020204" pitchFamily="34" charset="0"/>
            </a:endParaRPr>
          </a:p>
          <a:p>
            <a:pPr lvl="2">
              <a:lnSpc>
                <a:spcPts val="3412"/>
              </a:lnSpc>
              <a:spcBef>
                <a:spcPct val="0"/>
              </a:spcBef>
            </a:pPr>
            <a:r>
              <a:rPr lang="en-US" sz="2469" b="1" dirty="0">
                <a:solidFill>
                  <a:srgbClr val="000000"/>
                </a:solidFill>
                <a:latin typeface="Aptos Display" panose="020B0004020202020204" pitchFamily="34" charset="0"/>
              </a:rPr>
              <a:t>D) </a:t>
            </a:r>
            <a:r>
              <a:rPr lang="de-AT" sz="2469" dirty="0">
                <a:solidFill>
                  <a:srgbClr val="000000"/>
                </a:solidFill>
                <a:latin typeface="Aptos Display" panose="020B0004020202020204" pitchFamily="34" charset="0"/>
              </a:rPr>
              <a:t>Es gibt keine rechtliche Begrenzung.</a:t>
            </a:r>
            <a:endParaRPr lang="en-US" sz="2469" dirty="0">
              <a:solidFill>
                <a:srgbClr val="000000"/>
              </a:solidFill>
              <a:latin typeface="Aptos Display" panose="020B0004020202020204" pitchFamily="34" charset="0"/>
            </a:endParaRP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5.4</a:t>
            </a:r>
          </a:p>
        </p:txBody>
      </p:sp>
    </p:spTree>
    <p:extLst>
      <p:ext uri="{BB962C8B-B14F-4D97-AF65-F5344CB8AC3E}">
        <p14:creationId xmlns:p14="http://schemas.microsoft.com/office/powerpoint/2010/main" val="314455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4685065"/>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Wer darf uneingeschränkt mit einem E-Scooter im Straßenverkehr fahren?</a:t>
            </a:r>
          </a:p>
          <a:p>
            <a:pPr algn="ctr">
              <a:lnSpc>
                <a:spcPts val="4339"/>
              </a:lnSpc>
              <a:spcBef>
                <a:spcPct val="0"/>
              </a:spcBef>
            </a:pPr>
            <a:endParaRPr lang="de-DE" sz="3200" b="1" dirty="0">
              <a:latin typeface="Aptos Display" panose="020B0004020202020204" pitchFamily="34" charset="0"/>
              <a:cs typeface="Times New Roman" panose="02020603050405020304" pitchFamily="18" charset="0"/>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Personen, die durch Alkohol beeinträchtigt sind.</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Kinder unter 12 Jahren, auch ohne Radfahrausweis und ohne Aufsicht.</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Personen mit Scootern, die mehr als 25 km/h erreichen.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Personen ab 12 Jahren.</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5.5</a:t>
            </a:r>
          </a:p>
        </p:txBody>
      </p:sp>
    </p:spTree>
    <p:extLst>
      <p:ext uri="{BB962C8B-B14F-4D97-AF65-F5344CB8AC3E}">
        <p14:creationId xmlns:p14="http://schemas.microsoft.com/office/powerpoint/2010/main" val="157222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5005666"/>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der folgenden Tätigkeiten ist beim E-Scooter fahren verboten?</a:t>
            </a:r>
          </a:p>
          <a:p>
            <a:pPr lvl="2">
              <a:lnSpc>
                <a:spcPts val="3412"/>
              </a:lnSpc>
              <a:spcBef>
                <a:spcPct val="0"/>
              </a:spcBef>
            </a:pPr>
            <a:endParaRPr lang="de-DE" sz="3088" dirty="0">
              <a:solidFill>
                <a:srgbClr val="000000"/>
              </a:solidFill>
              <a:latin typeface="Jingleberry"/>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Eine zweite Person auf dem E-Scooter mitzunehmen.</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Während der Fahrt mit Freisprechanlage zu telefonieren.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In Fußgängerzonen mit an den Fußgängerverkehr angepassten Geschwindigkeit zu fahren, wenn dort das Fahrradfahren erlaubt ist.</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Bei guter Sicht ohne Licht zu fahren.</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5.6</a:t>
            </a:r>
          </a:p>
        </p:txBody>
      </p:sp>
    </p:spTree>
    <p:extLst>
      <p:ext uri="{BB962C8B-B14F-4D97-AF65-F5344CB8AC3E}">
        <p14:creationId xmlns:p14="http://schemas.microsoft.com/office/powerpoint/2010/main" val="341730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88755" y="149030"/>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7787" y="73329"/>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2914" y="399010"/>
            <a:ext cx="1080000" cy="788638"/>
          </a:xfrm>
          <a:custGeom>
            <a:avLst/>
            <a:gdLst/>
            <a:ahLst/>
            <a:cxnLst/>
            <a:rect l="l" t="t" r="r" b="b"/>
            <a:pathLst>
              <a:path w="455079" h="332308">
                <a:moveTo>
                  <a:pt x="0" y="0"/>
                </a:moveTo>
                <a:lnTo>
                  <a:pt x="455079" y="0"/>
                </a:lnTo>
                <a:lnTo>
                  <a:pt x="455079" y="332308"/>
                </a:lnTo>
                <a:lnTo>
                  <a:pt x="0" y="332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89150" y="2683247"/>
            <a:ext cx="11610561" cy="4454233"/>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ist keine häufige Unfallursache am E-Scooter?</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Unachtsamkeit/Ablenkung</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Missachtung von Ge- und Verboten (etwa falsche </a:t>
            </a:r>
            <a:r>
              <a:rPr lang="de-DE" sz="2469" dirty="0" err="1">
                <a:solidFill>
                  <a:srgbClr val="000000"/>
                </a:solidFill>
                <a:latin typeface="Aptos Display" panose="020B0004020202020204" pitchFamily="34" charset="0"/>
              </a:rPr>
              <a:t>Fahrbahnnnutzung</a:t>
            </a:r>
            <a:r>
              <a:rPr lang="de-DE" sz="2469" dirty="0">
                <a:solidFill>
                  <a:srgbClr val="000000"/>
                </a:solidFill>
                <a:latin typeface="Aptos Display" panose="020B0004020202020204" pitchFamily="34" charset="0"/>
              </a:rPr>
              <a:t> und zu hohe Geschwindigkeiten, „frisierte“ E-Scooter mit mehr als 25 km/h)</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Eingeschränktes Blickfeld am E-Scooter</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Beeinträchtigung durch Alkohol, Drogen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Medikamente</a:t>
            </a:r>
          </a:p>
        </p:txBody>
      </p:sp>
      <p:sp>
        <p:nvSpPr>
          <p:cNvPr id="11" name="Textfeld 10">
            <a:extLst>
              <a:ext uri="{FF2B5EF4-FFF2-40B4-BE49-F238E27FC236}">
                <a16:creationId xmlns:a16="http://schemas.microsoft.com/office/drawing/2014/main" id="{D6424236-9F4A-A0CF-80EF-3186B2A9F7A1}"/>
              </a:ext>
            </a:extLst>
          </p:cNvPr>
          <p:cNvSpPr txBox="1"/>
          <p:nvPr/>
        </p:nvSpPr>
        <p:spPr>
          <a:xfrm>
            <a:off x="4420914" y="1569842"/>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5. E-Scooter</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5.7</a:t>
            </a:r>
          </a:p>
        </p:txBody>
      </p:sp>
    </p:spTree>
    <p:extLst>
      <p:ext uri="{BB962C8B-B14F-4D97-AF65-F5344CB8AC3E}">
        <p14:creationId xmlns:p14="http://schemas.microsoft.com/office/powerpoint/2010/main" val="89558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3"/>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4"/>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9" name="TextBox 9"/>
          <p:cNvSpPr txBox="1"/>
          <p:nvPr/>
        </p:nvSpPr>
        <p:spPr>
          <a:xfrm>
            <a:off x="3193320" y="2552700"/>
            <a:ext cx="11367588" cy="4912692"/>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Wo dürfen FußgängerInnen </a:t>
            </a:r>
            <a:r>
              <a:rPr lang="de-DE" sz="3200" b="1" u="sng" dirty="0">
                <a:latin typeface="Aptos Display" panose="020B0004020202020204" pitchFamily="34" charset="0"/>
                <a:cs typeface="Times New Roman" panose="02020603050405020304" pitchFamily="18" charset="0"/>
              </a:rPr>
              <a:t>nicht</a:t>
            </a:r>
            <a:r>
              <a:rPr lang="de-DE" sz="3200" b="1" dirty="0">
                <a:latin typeface="Aptos Display" panose="020B0004020202020204" pitchFamily="34" charset="0"/>
                <a:cs typeface="Times New Roman" panose="02020603050405020304" pitchFamily="18" charset="0"/>
              </a:rPr>
              <a:t> die gesamte Fahrbahn benützen?</a:t>
            </a:r>
          </a:p>
          <a:p>
            <a:pPr lvl="1">
              <a:lnSpc>
                <a:spcPts val="4339"/>
              </a:lnSpc>
              <a:spcBef>
                <a:spcPct val="0"/>
              </a:spcBef>
            </a:pPr>
            <a:endParaRPr lang="de-DE" sz="3099" dirty="0">
              <a:solidFill>
                <a:srgbClr val="000000"/>
              </a:solidFill>
              <a:latin typeface="Jingleberry"/>
            </a:endParaRPr>
          </a:p>
          <a:p>
            <a:pPr lvl="1">
              <a:lnSpc>
                <a:spcPts val="4339"/>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Freilandstraßen (Straßen außerhalb von Ortschaften)</a:t>
            </a:r>
          </a:p>
          <a:p>
            <a:pPr marL="914400" lvl="1" indent="-457200">
              <a:lnSpc>
                <a:spcPts val="4339"/>
              </a:lnSpc>
              <a:spcBef>
                <a:spcPct val="0"/>
              </a:spcBef>
              <a:buAutoNum type="alphaUcParenR"/>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Begegnungszonen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Wohnstraßen</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Schulstraßen</a:t>
            </a: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6.1</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080846" y="3127061"/>
            <a:ext cx="11367588" cy="5464125"/>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Fahrzeuge dürfen eine Fußgängerzone im Normalfall befahren?</a:t>
            </a:r>
          </a:p>
          <a:p>
            <a:pPr algn="ctr">
              <a:lnSpc>
                <a:spcPts val="4339"/>
              </a:lnSpc>
              <a:spcBef>
                <a:spcPct val="0"/>
              </a:spcBef>
            </a:pPr>
            <a:r>
              <a:rPr lang="de-DE" sz="3099" dirty="0">
                <a:solidFill>
                  <a:srgbClr val="000000"/>
                </a:solidFill>
                <a:latin typeface="Jingleberry"/>
              </a:rPr>
              <a:t> </a:t>
            </a:r>
          </a:p>
          <a:p>
            <a:pPr lvl="1">
              <a:lnSpc>
                <a:spcPts val="4339"/>
              </a:lnSpc>
              <a:spcBef>
                <a:spcPct val="0"/>
              </a:spcBef>
            </a:pP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Fahrräder</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a:t>
            </a:r>
            <a:r>
              <a:rPr lang="de-DE" sz="2469" dirty="0">
                <a:solidFill>
                  <a:srgbClr val="000000"/>
                </a:solidFill>
                <a:latin typeface="Aptos Display" panose="020B0004020202020204" pitchFamily="34" charset="0"/>
              </a:rPr>
              <a:t> Feuerwehr im Dienst</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a:t>
            </a:r>
            <a:r>
              <a:rPr lang="de-DE" sz="2469" dirty="0">
                <a:solidFill>
                  <a:srgbClr val="000000"/>
                </a:solidFill>
                <a:latin typeface="Aptos Display" panose="020B0004020202020204" pitchFamily="34" charset="0"/>
              </a:rPr>
              <a:t> Taxis</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Fiaker</a:t>
            </a: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6.2</a:t>
            </a:r>
          </a:p>
        </p:txBody>
      </p:sp>
      <p:pic>
        <p:nvPicPr>
          <p:cNvPr id="2050" name="Picture 2" descr="9a: Fußgängerzone">
            <a:extLst>
              <a:ext uri="{FF2B5EF4-FFF2-40B4-BE49-F238E27FC236}">
                <a16:creationId xmlns:a16="http://schemas.microsoft.com/office/drawing/2014/main" id="{9CCEF348-38B6-0160-F7D9-B462E8CCF7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7591" y="4754528"/>
            <a:ext cx="2667428" cy="35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383745"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1.3</a:t>
            </a:r>
          </a:p>
        </p:txBody>
      </p:sp>
      <p:sp>
        <p:nvSpPr>
          <p:cNvPr id="7" name="TextBox 7"/>
          <p:cNvSpPr txBox="1"/>
          <p:nvPr/>
        </p:nvSpPr>
        <p:spPr>
          <a:xfrm>
            <a:off x="3400366" y="3089353"/>
            <a:ext cx="11520505" cy="4890891"/>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Wie kann man den Anhalteweg beim Fahrradfahren verkürzen?</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Indem man schneller fährt.</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Indem man langsamer fährt.</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Indem man laut Musik beim Fahrradfahren hört.</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Indem man knapp hinter dem nächsten Fahrzeug fährt, um so eine Gefahr früher zu erkennen.</a:t>
            </a:r>
            <a:endParaRPr lang="en-US" sz="2469" dirty="0">
              <a:solidFill>
                <a:srgbClr val="000000"/>
              </a:solidFill>
              <a:latin typeface="Jingleberry"/>
            </a:endParaRPr>
          </a:p>
        </p:txBody>
      </p:sp>
    </p:spTree>
    <p:extLst>
      <p:ext uri="{BB962C8B-B14F-4D97-AF65-F5344CB8AC3E}">
        <p14:creationId xmlns:p14="http://schemas.microsoft.com/office/powerpoint/2010/main" val="2180669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014076" y="2923856"/>
            <a:ext cx="11367588" cy="6015558"/>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Was ist eine Begegnungszone?</a:t>
            </a:r>
          </a:p>
          <a:p>
            <a:pPr lvl="1">
              <a:lnSpc>
                <a:spcPts val="4339"/>
              </a:lnSpc>
              <a:spcBef>
                <a:spcPct val="0"/>
              </a:spcBef>
            </a:pPr>
            <a:endParaRPr lang="de-DE" sz="3099" dirty="0">
              <a:solidFill>
                <a:srgbClr val="000000"/>
              </a:solidFill>
              <a:latin typeface="Jingleberry"/>
            </a:endParaRPr>
          </a:p>
          <a:p>
            <a:pPr lvl="1">
              <a:lnSpc>
                <a:spcPts val="4339"/>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Eine Straße, die für die gemeinsame Nutzung durch Fahrzeuge und FußgängerInnen bestimmt ist.</a:t>
            </a:r>
          </a:p>
          <a:p>
            <a:pPr marL="914400" lvl="1" indent="-457200">
              <a:lnSpc>
                <a:spcPts val="4339"/>
              </a:lnSpc>
              <a:spcBef>
                <a:spcPct val="0"/>
              </a:spcBef>
              <a:buAutoNum type="alphaUcParenR"/>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Eine Straße, die für den Verkehr in einer Richtung bestimmt ist.</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Eine Straße, in der maximal 10 km/h gefahren werden darf.</a:t>
            </a:r>
          </a:p>
          <a:p>
            <a:pPr lvl="1">
              <a:lnSpc>
                <a:spcPts val="4339"/>
              </a:lnSpc>
              <a:spcBef>
                <a:spcPct val="0"/>
              </a:spcBef>
            </a:pPr>
            <a:endParaRPr lang="de-DE" sz="2469" dirty="0">
              <a:solidFill>
                <a:srgbClr val="000000"/>
              </a:solidFill>
              <a:latin typeface="Aptos Display" panose="020B0004020202020204" pitchFamily="34" charset="0"/>
            </a:endParaRPr>
          </a:p>
          <a:p>
            <a:pPr lvl="1">
              <a:lnSpc>
                <a:spcPts val="4339"/>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Eine Straße außerhalb von Ortsgebieten, die für die Begegnung von motorisierten Fahrzeugen bestimmt ist.</a:t>
            </a: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6.3</a:t>
            </a:r>
          </a:p>
        </p:txBody>
      </p:sp>
      <p:pic>
        <p:nvPicPr>
          <p:cNvPr id="1026" name="Picture 2" descr="9e: Begegnungszone">
            <a:extLst>
              <a:ext uri="{FF2B5EF4-FFF2-40B4-BE49-F238E27FC236}">
                <a16:creationId xmlns:a16="http://schemas.microsoft.com/office/drawing/2014/main" id="{8B2AB36E-A938-BAF4-6EA7-B3B6EC3832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22029" y="4624305"/>
            <a:ext cx="2659635" cy="332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8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193320" y="2698587"/>
            <a:ext cx="11367588" cy="4069512"/>
          </a:xfrm>
          <a:prstGeom prst="rect">
            <a:avLst/>
          </a:prstGeom>
        </p:spPr>
        <p:txBody>
          <a:bodyPr lIns="0" tIns="0" rIns="0" bIns="0" rtlCol="0" anchor="t">
            <a:spAutoFit/>
          </a:bodyPr>
          <a:lstStyle/>
          <a:p>
            <a:pPr algn="ctr">
              <a:lnSpc>
                <a:spcPts val="4339"/>
              </a:lnSpc>
              <a:spcBef>
                <a:spcPct val="0"/>
              </a:spcBef>
            </a:pPr>
            <a:r>
              <a:rPr lang="de-AT" sz="3200" b="1" dirty="0">
                <a:latin typeface="Aptos Display" panose="020B0004020202020204" pitchFamily="34" charset="0"/>
                <a:cs typeface="Times New Roman" panose="02020603050405020304" pitchFamily="18" charset="0"/>
              </a:rPr>
              <a:t>Welche Fahrzeuge dürfen Fahrradstraßen nicht befahren?</a:t>
            </a:r>
          </a:p>
          <a:p>
            <a:pPr algn="ctr">
              <a:lnSpc>
                <a:spcPts val="3832"/>
              </a:lnSpc>
              <a:spcBef>
                <a:spcPct val="0"/>
              </a:spcBef>
            </a:pPr>
            <a:endParaRPr lang="de-AT" sz="3099" dirty="0">
              <a:solidFill>
                <a:srgbClr val="000000"/>
              </a:solidFill>
              <a:latin typeface="Jingleberry"/>
            </a:endParaRPr>
          </a:p>
          <a:p>
            <a:pPr lvl="1">
              <a:lnSpc>
                <a:spcPts val="3412"/>
              </a:lnSpc>
              <a:spcBef>
                <a:spcPct val="0"/>
              </a:spcBef>
            </a:pPr>
            <a:r>
              <a:rPr lang="en-US" sz="2469" b="1" dirty="0">
                <a:solidFill>
                  <a:srgbClr val="000000"/>
                </a:solidFill>
                <a:latin typeface="Aptos Display" panose="020B0004020202020204" pitchFamily="34" charset="0"/>
              </a:rPr>
              <a:t>A) </a:t>
            </a:r>
            <a:r>
              <a:rPr lang="en-US" sz="2469" dirty="0" err="1">
                <a:solidFill>
                  <a:srgbClr val="000000"/>
                </a:solidFill>
                <a:latin typeface="Aptos Display" panose="020B0004020202020204" pitchFamily="34" charset="0"/>
              </a:rPr>
              <a:t>Fahrzeuge</a:t>
            </a:r>
            <a:r>
              <a:rPr lang="en-US" sz="2469" dirty="0">
                <a:solidFill>
                  <a:srgbClr val="000000"/>
                </a:solidFill>
                <a:latin typeface="Aptos Display" panose="020B0004020202020204" pitchFamily="34" charset="0"/>
              </a:rPr>
              <a:t> der </a:t>
            </a:r>
            <a:r>
              <a:rPr lang="en-US" sz="2469" dirty="0" err="1">
                <a:solidFill>
                  <a:srgbClr val="000000"/>
                </a:solidFill>
                <a:latin typeface="Aptos Display" panose="020B0004020202020204" pitchFamily="34" charset="0"/>
              </a:rPr>
              <a:t>Müllabfuhr</a:t>
            </a:r>
            <a:endParaRPr lang="en-US" sz="2469" dirty="0">
              <a:solidFill>
                <a:srgbClr val="000000"/>
              </a:solidFill>
              <a:latin typeface="Aptos Display" panose="020B0004020202020204" pitchFamily="34" charset="0"/>
            </a:endParaRPr>
          </a:p>
          <a:p>
            <a:pPr lvl="1">
              <a:lnSpc>
                <a:spcPts val="3412"/>
              </a:lnSpc>
              <a:spcBef>
                <a:spcPct val="0"/>
              </a:spcBef>
            </a:pPr>
            <a:endParaRPr lang="en-US" sz="2469" dirty="0">
              <a:solidFill>
                <a:srgbClr val="000000"/>
              </a:solidFill>
              <a:latin typeface="Aptos Display" panose="020B0004020202020204" pitchFamily="34" charset="0"/>
            </a:endParaRPr>
          </a:p>
          <a:p>
            <a:pPr lvl="1">
              <a:lnSpc>
                <a:spcPts val="3412"/>
              </a:lnSpc>
              <a:spcBef>
                <a:spcPct val="0"/>
              </a:spcBef>
            </a:pPr>
            <a:r>
              <a:rPr lang="en-US" sz="2469" b="1" dirty="0">
                <a:solidFill>
                  <a:srgbClr val="000000"/>
                </a:solidFill>
                <a:latin typeface="Aptos Display" panose="020B0004020202020204" pitchFamily="34" charset="0"/>
              </a:rPr>
              <a:t>B) </a:t>
            </a:r>
            <a:r>
              <a:rPr lang="en-US" sz="2469" dirty="0" err="1">
                <a:solidFill>
                  <a:srgbClr val="000000"/>
                </a:solidFill>
                <a:latin typeface="Aptos Display" panose="020B0004020202020204" pitchFamily="34" charset="0"/>
              </a:rPr>
              <a:t>Fahrzeuge</a:t>
            </a:r>
            <a:r>
              <a:rPr lang="en-US" sz="2469" dirty="0">
                <a:solidFill>
                  <a:srgbClr val="000000"/>
                </a:solidFill>
                <a:latin typeface="Aptos Display" panose="020B0004020202020204" pitchFamily="34" charset="0"/>
              </a:rPr>
              <a:t> der </a:t>
            </a:r>
            <a:r>
              <a:rPr lang="en-US" sz="2469" dirty="0" err="1">
                <a:solidFill>
                  <a:srgbClr val="000000"/>
                </a:solidFill>
                <a:latin typeface="Aptos Display" panose="020B0004020202020204" pitchFamily="34" charset="0"/>
              </a:rPr>
              <a:t>Polizei</a:t>
            </a:r>
            <a:endParaRPr lang="en-US" sz="2469" dirty="0">
              <a:solidFill>
                <a:srgbClr val="000000"/>
              </a:solidFill>
              <a:latin typeface="Aptos Display" panose="020B0004020202020204" pitchFamily="34" charset="0"/>
            </a:endParaRPr>
          </a:p>
          <a:p>
            <a:pPr lvl="1">
              <a:lnSpc>
                <a:spcPts val="3412"/>
              </a:lnSpc>
              <a:spcBef>
                <a:spcPct val="0"/>
              </a:spcBef>
            </a:pPr>
            <a:endParaRPr lang="en-US" sz="2469" dirty="0">
              <a:solidFill>
                <a:srgbClr val="000000"/>
              </a:solidFill>
              <a:latin typeface="Aptos Display" panose="020B0004020202020204" pitchFamily="34" charset="0"/>
            </a:endParaRPr>
          </a:p>
          <a:p>
            <a:pPr lvl="1">
              <a:lnSpc>
                <a:spcPts val="3412"/>
              </a:lnSpc>
              <a:spcBef>
                <a:spcPct val="0"/>
              </a:spcBef>
            </a:pPr>
            <a:r>
              <a:rPr lang="en-US" sz="2469" b="1" dirty="0">
                <a:solidFill>
                  <a:srgbClr val="000000"/>
                </a:solidFill>
                <a:latin typeface="Aptos Display" panose="020B0004020202020204" pitchFamily="34" charset="0"/>
              </a:rPr>
              <a:t>C) </a:t>
            </a:r>
            <a:r>
              <a:rPr lang="en-US" sz="2469" dirty="0" err="1">
                <a:solidFill>
                  <a:srgbClr val="000000"/>
                </a:solidFill>
                <a:latin typeface="Aptos Display" panose="020B0004020202020204" pitchFamily="34" charset="0"/>
              </a:rPr>
              <a:t>Fahrräder</a:t>
            </a:r>
            <a:endParaRPr lang="en-US" sz="2469" dirty="0">
              <a:solidFill>
                <a:srgbClr val="000000"/>
              </a:solidFill>
              <a:latin typeface="Aptos Display" panose="020B0004020202020204" pitchFamily="34" charset="0"/>
            </a:endParaRPr>
          </a:p>
          <a:p>
            <a:pPr lvl="1">
              <a:lnSpc>
                <a:spcPts val="3412"/>
              </a:lnSpc>
              <a:spcBef>
                <a:spcPct val="0"/>
              </a:spcBef>
            </a:pPr>
            <a:endParaRPr lang="en-US" sz="2469" dirty="0">
              <a:solidFill>
                <a:srgbClr val="000000"/>
              </a:solidFill>
              <a:latin typeface="Aptos Display" panose="020B0004020202020204" pitchFamily="34" charset="0"/>
            </a:endParaRPr>
          </a:p>
          <a:p>
            <a:pPr lvl="1">
              <a:lnSpc>
                <a:spcPts val="3412"/>
              </a:lnSpc>
              <a:spcBef>
                <a:spcPct val="0"/>
              </a:spcBef>
            </a:pPr>
            <a:r>
              <a:rPr lang="en-US" sz="2469" b="1" dirty="0">
                <a:solidFill>
                  <a:srgbClr val="000000"/>
                </a:solidFill>
                <a:latin typeface="Aptos Display" panose="020B0004020202020204" pitchFamily="34" charset="0"/>
              </a:rPr>
              <a:t>D) </a:t>
            </a:r>
            <a:r>
              <a:rPr lang="en-US" sz="2469" dirty="0" err="1">
                <a:solidFill>
                  <a:srgbClr val="000000"/>
                </a:solidFill>
                <a:latin typeface="Aptos Display" panose="020B0004020202020204" pitchFamily="34" charset="0"/>
              </a:rPr>
              <a:t>Krankentransportfahrzeuge</a:t>
            </a:r>
            <a:r>
              <a:rPr lang="en-US" sz="2469" dirty="0">
                <a:solidFill>
                  <a:srgbClr val="000000"/>
                </a:solidFill>
                <a:latin typeface="Aptos Display" panose="020B0004020202020204" pitchFamily="34" charset="0"/>
              </a:rPr>
              <a:t> für die </a:t>
            </a:r>
            <a:r>
              <a:rPr lang="en-US" sz="2469" dirty="0" err="1">
                <a:solidFill>
                  <a:srgbClr val="000000"/>
                </a:solidFill>
                <a:latin typeface="Aptos Display" panose="020B0004020202020204" pitchFamily="34" charset="0"/>
              </a:rPr>
              <a:t>durchfahrt</a:t>
            </a:r>
            <a:endParaRPr lang="en-US" sz="2469" dirty="0">
              <a:solidFill>
                <a:srgbClr val="000000"/>
              </a:solidFill>
              <a:latin typeface="Aptos Display" panose="020B0004020202020204" pitchFamily="34" charset="0"/>
            </a:endParaRP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6.4</a:t>
            </a:r>
          </a:p>
        </p:txBody>
      </p:sp>
      <p:pic>
        <p:nvPicPr>
          <p:cNvPr id="3074" name="Picture 2" descr="26: Fahrradstraße">
            <a:extLst>
              <a:ext uri="{FF2B5EF4-FFF2-40B4-BE49-F238E27FC236}">
                <a16:creationId xmlns:a16="http://schemas.microsoft.com/office/drawing/2014/main" id="{9A77833C-D782-D36E-D1FC-866E8BCD54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8460" y="3487686"/>
            <a:ext cx="3355786" cy="332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99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9" name="TextBox 9"/>
          <p:cNvSpPr txBox="1"/>
          <p:nvPr/>
        </p:nvSpPr>
        <p:spPr>
          <a:xfrm>
            <a:off x="3080846" y="2795390"/>
            <a:ext cx="11367588" cy="6429132"/>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Seit dem Jahr 2022 sind „Schulstraßen“ in Österreich in der Straßenverkehrsordnung verankert. Was ist bei Schulstraßen zu beachten?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Nur SchülerInnen und Lehrpersonal dürfen die Schulstraße betreten und befahren.</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In Schulstraßen ist das Gehen auf der Fahrbahn verboten.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In Schulstraßen ist Fahrzeugverkehr verboten, inklusive Fahrradverkehr und Öffentlicher Verkehr.</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In Schulstraßen ist Fahrzeugverkehr verboten, ausgenommen davon ist Fahrradverkehr sowie öffentlicher Verkehr, Müllabfuhr und ähnliches.</a:t>
            </a: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6.5</a:t>
            </a:r>
          </a:p>
        </p:txBody>
      </p:sp>
    </p:spTree>
    <p:extLst>
      <p:ext uri="{BB962C8B-B14F-4D97-AF65-F5344CB8AC3E}">
        <p14:creationId xmlns:p14="http://schemas.microsoft.com/office/powerpoint/2010/main" val="806196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3"/>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4"/>
            <a:stretch>
              <a:fillRect/>
            </a:stretch>
          </a:blipFill>
        </p:spPr>
        <p:txBody>
          <a:bodyPr/>
          <a:lstStyle/>
          <a:p>
            <a:endParaRPr lang="de-AT"/>
          </a:p>
        </p:txBody>
      </p:sp>
      <p:sp>
        <p:nvSpPr>
          <p:cNvPr id="5" name="Freeform 5"/>
          <p:cNvSpPr/>
          <p:nvPr/>
        </p:nvSpPr>
        <p:spPr>
          <a:xfrm rot="5400000" flipV="1">
            <a:off x="5090271" y="186328"/>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6" name="Freeform 6"/>
          <p:cNvSpPr>
            <a:spLocks noChangeAspect="1"/>
          </p:cNvSpPr>
          <p:nvPr/>
        </p:nvSpPr>
        <p:spPr>
          <a:xfrm>
            <a:off x="8299303" y="137061"/>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AT"/>
          </a:p>
        </p:txBody>
      </p:sp>
      <p:sp>
        <p:nvSpPr>
          <p:cNvPr id="7" name="Freeform 7"/>
          <p:cNvSpPr>
            <a:spLocks noChangeAspect="1"/>
          </p:cNvSpPr>
          <p:nvPr/>
        </p:nvSpPr>
        <p:spPr>
          <a:xfrm>
            <a:off x="8454430" y="526316"/>
            <a:ext cx="1080000" cy="547449"/>
          </a:xfrm>
          <a:custGeom>
            <a:avLst/>
            <a:gdLst/>
            <a:ahLst/>
            <a:cxnLst/>
            <a:rect l="l" t="t" r="r" b="b"/>
            <a:pathLst>
              <a:path w="513635" h="260360">
                <a:moveTo>
                  <a:pt x="0" y="0"/>
                </a:moveTo>
                <a:lnTo>
                  <a:pt x="513635" y="0"/>
                </a:lnTo>
                <a:lnTo>
                  <a:pt x="513635" y="260360"/>
                </a:lnTo>
                <a:lnTo>
                  <a:pt x="0" y="2603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AT"/>
          </a:p>
        </p:txBody>
      </p:sp>
      <p:sp>
        <p:nvSpPr>
          <p:cNvPr id="9" name="TextBox 9"/>
          <p:cNvSpPr txBox="1"/>
          <p:nvPr/>
        </p:nvSpPr>
        <p:spPr>
          <a:xfrm>
            <a:off x="3036036" y="3510656"/>
            <a:ext cx="11367588" cy="4569649"/>
          </a:xfrm>
          <a:prstGeom prst="rect">
            <a:avLst/>
          </a:prstGeom>
        </p:spPr>
        <p:txBody>
          <a:bodyPr lIns="0" tIns="0" rIns="0" bIns="0" rtlCol="0" anchor="t">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Dürfen Fahrräder in einer Fußgängerzone abgestellt werden?</a:t>
            </a:r>
          </a:p>
          <a:p>
            <a:pPr algn="ctr">
              <a:lnSpc>
                <a:spcPts val="4339"/>
              </a:lnSpc>
              <a:spcBef>
                <a:spcPct val="0"/>
              </a:spcBef>
            </a:pPr>
            <a:endParaRPr lang="de-DE" sz="3200" b="1" dirty="0">
              <a:latin typeface="Aptos Display" panose="020B0004020202020204" pitchFamily="34" charset="0"/>
              <a:cs typeface="Times New Roman" panose="02020603050405020304" pitchFamily="18" charset="0"/>
            </a:endParaRPr>
          </a:p>
          <a:p>
            <a:pPr lvl="2">
              <a:lnSpc>
                <a:spcPts val="3412"/>
              </a:lnSpc>
              <a:spcBef>
                <a:spcPct val="0"/>
              </a:spcBef>
            </a:pPr>
            <a:r>
              <a:rPr lang="de-DE" sz="2469" b="1" dirty="0">
                <a:solidFill>
                  <a:srgbClr val="000000"/>
                </a:solidFill>
                <a:latin typeface="Aptos Display" panose="020B0004020202020204" pitchFamily="34" charset="0"/>
              </a:rPr>
              <a:t>A) </a:t>
            </a:r>
            <a:r>
              <a:rPr lang="de-DE" sz="2469" dirty="0">
                <a:solidFill>
                  <a:srgbClr val="000000"/>
                </a:solidFill>
                <a:latin typeface="Aptos Display" panose="020B0004020202020204" pitchFamily="34" charset="0"/>
              </a:rPr>
              <a:t>Nein, Fahrräder dürfen nie in Fußgängerzonen abgestellt werden.</a:t>
            </a:r>
          </a:p>
          <a:p>
            <a:pPr marL="1371600" lvl="2" indent="-457200">
              <a:lnSpc>
                <a:spcPts val="3412"/>
              </a:lnSpc>
              <a:spcBef>
                <a:spcPct val="0"/>
              </a:spcBef>
              <a:buAutoNum type="alphaUcParenR"/>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B) </a:t>
            </a:r>
            <a:r>
              <a:rPr lang="de-DE" sz="2469" dirty="0">
                <a:solidFill>
                  <a:srgbClr val="000000"/>
                </a:solidFill>
                <a:latin typeface="Aptos Display" panose="020B0004020202020204" pitchFamily="34" charset="0"/>
              </a:rPr>
              <a:t>Ja, aber nur wenn Fahrradfahren in der Fußgängerzone ausdrücklich erlaubt ist.</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Ja, aber sie sind so abzustellen, dass sie nicht den Verkehr behindern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umfallen können.</a:t>
            </a:r>
          </a:p>
          <a:p>
            <a:pPr lvl="2">
              <a:lnSpc>
                <a:spcPts val="3412"/>
              </a:lnSpc>
              <a:spcBef>
                <a:spcPct val="0"/>
              </a:spcBef>
            </a:pPr>
            <a:endParaRPr lang="de-DE" sz="2469" dirty="0">
              <a:solidFill>
                <a:srgbClr val="000000"/>
              </a:solidFill>
              <a:latin typeface="Aptos Display" panose="020B0004020202020204" pitchFamily="34" charset="0"/>
            </a:endParaRPr>
          </a:p>
          <a:p>
            <a:pPr lvl="2">
              <a:lnSpc>
                <a:spcPts val="3412"/>
              </a:lnSpc>
              <a:spcBef>
                <a:spcPct val="0"/>
              </a:spcBef>
            </a:pPr>
            <a:r>
              <a:rPr lang="de-DE"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Nur Fahrräder von Kindern.</a:t>
            </a:r>
          </a:p>
        </p:txBody>
      </p:sp>
      <p:sp>
        <p:nvSpPr>
          <p:cNvPr id="10" name="Textfeld 9">
            <a:extLst>
              <a:ext uri="{FF2B5EF4-FFF2-40B4-BE49-F238E27FC236}">
                <a16:creationId xmlns:a16="http://schemas.microsoft.com/office/drawing/2014/main" id="{2ADBBC34-8933-640F-108E-80E4DD444BA2}"/>
              </a:ext>
            </a:extLst>
          </p:cNvPr>
          <p:cNvSpPr txBox="1"/>
          <p:nvPr/>
        </p:nvSpPr>
        <p:spPr>
          <a:xfrm>
            <a:off x="4422430" y="1614708"/>
            <a:ext cx="9144000" cy="775277"/>
          </a:xfrm>
          <a:prstGeom prst="rect">
            <a:avLst/>
          </a:prstGeom>
          <a:noFill/>
        </p:spPr>
        <p:txBody>
          <a:bodyPr wrap="square">
            <a:spAutoFit/>
          </a:bodyPr>
          <a:lstStyle/>
          <a:p>
            <a:pPr algn="ctr">
              <a:lnSpc>
                <a:spcPts val="2643"/>
              </a:lnSpc>
              <a:spcBef>
                <a:spcPct val="0"/>
              </a:spcBef>
            </a:pPr>
            <a:r>
              <a:rPr lang="en-US" sz="2800" b="1" dirty="0">
                <a:solidFill>
                  <a:srgbClr val="000000"/>
                </a:solidFill>
                <a:latin typeface="Aptos Display" panose="020B0004020202020204" pitchFamily="34" charset="0"/>
              </a:rPr>
              <a:t>6. </a:t>
            </a:r>
            <a:r>
              <a:rPr lang="en-US" sz="2800" b="1" dirty="0" err="1">
                <a:solidFill>
                  <a:srgbClr val="000000"/>
                </a:solidFill>
                <a:latin typeface="Aptos Display" panose="020B0004020202020204" pitchFamily="34" charset="0"/>
              </a:rPr>
              <a:t>Verkehrsräume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6.6</a:t>
            </a:r>
          </a:p>
        </p:txBody>
      </p:sp>
    </p:spTree>
    <p:extLst>
      <p:ext uri="{BB962C8B-B14F-4D97-AF65-F5344CB8AC3E}">
        <p14:creationId xmlns:p14="http://schemas.microsoft.com/office/powerpoint/2010/main" val="165852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1</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viele Verkehrstote gab es in den letzten Jahren pro Jahr circa in Österreich?</a:t>
            </a:r>
            <a:endParaRPr lang="de-DE" sz="2469" dirty="0">
              <a:solidFill>
                <a:srgbClr val="000000"/>
              </a:solidFill>
              <a:latin typeface="Aptos Display" panose="020B00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2</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viele Fahrgäste haben in einer Wiener U-Bahn etwa Platz?</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4258555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3</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viele Pkws besitzen 1 000 EinwohnerInnen in Österreich im Schnitt?</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1716909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422430" y="1703404"/>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4</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Gesamtlänge (in Kilometer) hat das österreichische Straßennetz?</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931787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5</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Welche Gesamtlänge (in Kilometer) hat das österreichische Schienennetz?</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3753629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6</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 Prozent des österreichischen Schienennetzes sind elektrifiziert?</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349235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383745"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1.4</a:t>
            </a:r>
          </a:p>
        </p:txBody>
      </p:sp>
      <p:sp>
        <p:nvSpPr>
          <p:cNvPr id="7" name="TextBox 7"/>
          <p:cNvSpPr txBox="1"/>
          <p:nvPr/>
        </p:nvSpPr>
        <p:spPr>
          <a:xfrm>
            <a:off x="3400366" y="3089353"/>
            <a:ext cx="11520505" cy="4890121"/>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Was verlängert den Anhalteweg?</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Konzentriertes Beobachten der Straße.</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Rechtzeitiges Bremsen.</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Unaufmerksamkeit des Fahrers.</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de-AT" sz="2469" dirty="0">
                <a:solidFill>
                  <a:srgbClr val="000000"/>
                </a:solidFill>
                <a:latin typeface="Aptos Display" panose="020B0004020202020204" pitchFamily="34" charset="0"/>
              </a:rPr>
              <a:t>Verwendung von Sicherheitsgurten.</a:t>
            </a:r>
          </a:p>
          <a:p>
            <a:pPr lvl="2">
              <a:lnSpc>
                <a:spcPts val="3457"/>
              </a:lnSpc>
            </a:pPr>
            <a:endParaRPr lang="en-US" sz="2469" dirty="0">
              <a:solidFill>
                <a:srgbClr val="000000"/>
              </a:solidFill>
              <a:latin typeface="Jingleberry"/>
            </a:endParaRPr>
          </a:p>
        </p:txBody>
      </p:sp>
    </p:spTree>
    <p:extLst>
      <p:ext uri="{BB962C8B-B14F-4D97-AF65-F5344CB8AC3E}">
        <p14:creationId xmlns:p14="http://schemas.microsoft.com/office/powerpoint/2010/main" val="1176821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7</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717137"/>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 Prozent der Wege werden österreichweit mit dem Fahrrad (als Hauptverkehrsmittel) zurückgelegt?</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815961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8</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165704"/>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 Prozent der Wege werden österreichweit zu Fuß (als Hauptverkehrsmittel) zurückgelegt?</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3633977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9</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717137"/>
          </a:xfrm>
          <a:prstGeom prst="rect">
            <a:avLst/>
          </a:prstGeom>
        </p:spPr>
        <p:txBody>
          <a:bodyPr>
            <a:spAutoFit/>
          </a:bodyPr>
          <a:lstStyle/>
          <a:p>
            <a:pPr algn="ctr">
              <a:lnSpc>
                <a:spcPts val="4339"/>
              </a:lnSpc>
              <a:spcBef>
                <a:spcPct val="0"/>
              </a:spcBef>
            </a:pPr>
            <a:r>
              <a:rPr lang="de-DE" sz="3200" b="1" dirty="0">
                <a:latin typeface="Aptos Display" panose="020B0004020202020204" pitchFamily="34" charset="0"/>
                <a:cs typeface="Times New Roman" panose="02020603050405020304" pitchFamily="18" charset="0"/>
              </a:rPr>
              <a:t>Wie viel Prozent der Wege werden österreichweit mit öffentlichen Verkehrsmitteln (als Hauptverkehrsmittel) zurückgelegt?</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3744017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43892" y="4006048"/>
            <a:ext cx="2020748" cy="2003908"/>
          </a:xfrm>
          <a:custGeom>
            <a:avLst/>
            <a:gdLst/>
            <a:ahLst/>
            <a:cxnLst/>
            <a:rect l="l" t="t" r="r" b="b"/>
            <a:pathLst>
              <a:path w="2020748" h="2003908">
                <a:moveTo>
                  <a:pt x="0" y="0"/>
                </a:moveTo>
                <a:lnTo>
                  <a:pt x="2020748" y="0"/>
                </a:lnTo>
                <a:lnTo>
                  <a:pt x="2020748" y="2003908"/>
                </a:lnTo>
                <a:lnTo>
                  <a:pt x="0" y="2003908"/>
                </a:lnTo>
                <a:lnTo>
                  <a:pt x="0" y="0"/>
                </a:lnTo>
                <a:close/>
              </a:path>
            </a:pathLst>
          </a:custGeom>
          <a:blipFill>
            <a:blip r:embed="rId2"/>
            <a:stretch>
              <a:fillRect/>
            </a:stretch>
          </a:blipFill>
        </p:spPr>
        <p:txBody>
          <a:bodyPr/>
          <a:lstStyle/>
          <a:p>
            <a:endParaRPr lang="de-AT"/>
          </a:p>
        </p:txBody>
      </p:sp>
      <p:sp>
        <p:nvSpPr>
          <p:cNvPr id="3" name="Freeform 3"/>
          <p:cNvSpPr/>
          <p:nvPr/>
        </p:nvSpPr>
        <p:spPr>
          <a:xfrm>
            <a:off x="8994430" y="4006048"/>
            <a:ext cx="2003908" cy="2003908"/>
          </a:xfrm>
          <a:custGeom>
            <a:avLst/>
            <a:gdLst/>
            <a:ahLst/>
            <a:cxnLst/>
            <a:rect l="l" t="t" r="r" b="b"/>
            <a:pathLst>
              <a:path w="2003908" h="2003908">
                <a:moveTo>
                  <a:pt x="0" y="0"/>
                </a:moveTo>
                <a:lnTo>
                  <a:pt x="2003909" y="0"/>
                </a:lnTo>
                <a:lnTo>
                  <a:pt x="2003909" y="2003908"/>
                </a:lnTo>
                <a:lnTo>
                  <a:pt x="0" y="2003908"/>
                </a:lnTo>
                <a:lnTo>
                  <a:pt x="0" y="0"/>
                </a:lnTo>
                <a:close/>
              </a:path>
            </a:pathLst>
          </a:custGeom>
          <a:blipFill>
            <a:blip r:embed="rId3"/>
            <a:stretch>
              <a:fillRect/>
            </a:stretch>
          </a:blipFill>
        </p:spPr>
        <p:txBody>
          <a:bodyPr/>
          <a:lstStyle/>
          <a:p>
            <a:endParaRPr lang="de-AT"/>
          </a:p>
        </p:txBody>
      </p:sp>
      <p:sp>
        <p:nvSpPr>
          <p:cNvPr id="4" name="Freeform 4"/>
          <p:cNvSpPr/>
          <p:nvPr/>
        </p:nvSpPr>
        <p:spPr>
          <a:xfrm rot="5400000" flipV="1">
            <a:off x="5239841" y="282592"/>
            <a:ext cx="7808319" cy="12200498"/>
          </a:xfrm>
          <a:custGeom>
            <a:avLst/>
            <a:gdLst/>
            <a:ahLst/>
            <a:cxnLst/>
            <a:rect l="l" t="t" r="r" b="b"/>
            <a:pathLst>
              <a:path w="7808319" h="12200498">
                <a:moveTo>
                  <a:pt x="0" y="12200498"/>
                </a:moveTo>
                <a:lnTo>
                  <a:pt x="7808319" y="12200498"/>
                </a:lnTo>
                <a:lnTo>
                  <a:pt x="7808319" y="0"/>
                </a:lnTo>
                <a:lnTo>
                  <a:pt x="0" y="0"/>
                </a:lnTo>
                <a:lnTo>
                  <a:pt x="0" y="12200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5" name="Freeform 5"/>
          <p:cNvSpPr>
            <a:spLocks noChangeAspect="1"/>
          </p:cNvSpPr>
          <p:nvPr/>
        </p:nvSpPr>
        <p:spPr>
          <a:xfrm>
            <a:off x="8448873" y="190500"/>
            <a:ext cx="1390254" cy="1440000"/>
          </a:xfrm>
          <a:custGeom>
            <a:avLst/>
            <a:gdLst/>
            <a:ahLst/>
            <a:cxnLst/>
            <a:rect l="l" t="t" r="r" b="b"/>
            <a:pathLst>
              <a:path w="625340" h="647716">
                <a:moveTo>
                  <a:pt x="0" y="0"/>
                </a:moveTo>
                <a:lnTo>
                  <a:pt x="625340" y="0"/>
                </a:lnTo>
                <a:lnTo>
                  <a:pt x="625340" y="647715"/>
                </a:lnTo>
                <a:lnTo>
                  <a:pt x="0" y="6477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7" name="Freeform 7"/>
          <p:cNvSpPr>
            <a:spLocks noChangeAspect="1"/>
          </p:cNvSpPr>
          <p:nvPr/>
        </p:nvSpPr>
        <p:spPr>
          <a:xfrm>
            <a:off x="8604000" y="585389"/>
            <a:ext cx="1080000" cy="571418"/>
          </a:xfrm>
          <a:custGeom>
            <a:avLst/>
            <a:gdLst/>
            <a:ahLst/>
            <a:cxnLst/>
            <a:rect l="l" t="t" r="r" b="b"/>
            <a:pathLst>
              <a:path w="464809" h="245926">
                <a:moveTo>
                  <a:pt x="0" y="0"/>
                </a:moveTo>
                <a:lnTo>
                  <a:pt x="464809" y="0"/>
                </a:lnTo>
                <a:lnTo>
                  <a:pt x="464809" y="245926"/>
                </a:lnTo>
                <a:lnTo>
                  <a:pt x="0" y="245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AT"/>
          </a:p>
        </p:txBody>
      </p:sp>
      <p:sp>
        <p:nvSpPr>
          <p:cNvPr id="11" name="Textfeld 10">
            <a:extLst>
              <a:ext uri="{FF2B5EF4-FFF2-40B4-BE49-F238E27FC236}">
                <a16:creationId xmlns:a16="http://schemas.microsoft.com/office/drawing/2014/main" id="{73422FB0-C457-EAF1-04F5-2A3B0776E94C}"/>
              </a:ext>
            </a:extLst>
          </p:cNvPr>
          <p:cNvSpPr txBox="1"/>
          <p:nvPr/>
        </p:nvSpPr>
        <p:spPr>
          <a:xfrm>
            <a:off x="4572000" y="1738927"/>
            <a:ext cx="9144000" cy="775277"/>
          </a:xfrm>
          <a:prstGeom prst="rect">
            <a:avLst/>
          </a:prstGeom>
          <a:noFill/>
        </p:spPr>
        <p:txBody>
          <a:bodyPr wrap="square">
            <a:spAutoFit/>
          </a:bodyPr>
          <a:lstStyle/>
          <a:p>
            <a:pPr algn="ctr">
              <a:lnSpc>
                <a:spcPts val="2643"/>
              </a:lnSpc>
              <a:spcBef>
                <a:spcPct val="0"/>
              </a:spcBef>
            </a:pPr>
            <a:r>
              <a:rPr lang="en-US" sz="2800" b="1" dirty="0" err="1">
                <a:solidFill>
                  <a:srgbClr val="000000"/>
                </a:solidFill>
                <a:latin typeface="Aptos Display" panose="020B0004020202020204" pitchFamily="34" charset="0"/>
              </a:rPr>
              <a:t>Masterfrage</a:t>
            </a:r>
            <a:endParaRPr lang="en-US" sz="2800" b="1" dirty="0">
              <a:solidFill>
                <a:srgbClr val="000000"/>
              </a:solidFill>
              <a:latin typeface="Aptos Display" panose="020B0004020202020204" pitchFamily="34" charset="0"/>
            </a:endParaRPr>
          </a:p>
          <a:p>
            <a:pPr algn="ctr">
              <a:lnSpc>
                <a:spcPts val="2643"/>
              </a:lnSpc>
              <a:spcBef>
                <a:spcPct val="0"/>
              </a:spcBef>
            </a:pPr>
            <a:r>
              <a:rPr lang="en-US" sz="2800" b="1" dirty="0">
                <a:solidFill>
                  <a:srgbClr val="000000"/>
                </a:solidFill>
                <a:latin typeface="Aptos Display" panose="020B0004020202020204" pitchFamily="34" charset="0"/>
              </a:rPr>
              <a:t>10</a:t>
            </a:r>
          </a:p>
        </p:txBody>
      </p:sp>
      <p:sp>
        <p:nvSpPr>
          <p:cNvPr id="6" name="Rechteck 5">
            <a:extLst>
              <a:ext uri="{FF2B5EF4-FFF2-40B4-BE49-F238E27FC236}">
                <a16:creationId xmlns:a16="http://schemas.microsoft.com/office/drawing/2014/main" id="{5EE8CCDE-E84A-44E1-AFCB-47C50344E3A8}"/>
              </a:ext>
            </a:extLst>
          </p:cNvPr>
          <p:cNvSpPr/>
          <p:nvPr/>
        </p:nvSpPr>
        <p:spPr>
          <a:xfrm>
            <a:off x="4572000" y="3619500"/>
            <a:ext cx="9144000" cy="1717137"/>
          </a:xfrm>
          <a:prstGeom prst="rect">
            <a:avLst/>
          </a:prstGeom>
        </p:spPr>
        <p:txBody>
          <a:bodyPr>
            <a:spAutoFit/>
          </a:bodyPr>
          <a:lstStyle/>
          <a:p>
            <a:pPr algn="ctr">
              <a:lnSpc>
                <a:spcPts val="4339"/>
              </a:lnSpc>
              <a:spcBef>
                <a:spcPct val="0"/>
              </a:spcBef>
            </a:pPr>
            <a:r>
              <a:rPr lang="de-DE" sz="3200" b="1">
                <a:latin typeface="Aptos Display" panose="020B0004020202020204" pitchFamily="34" charset="0"/>
                <a:cs typeface="Times New Roman" panose="02020603050405020304" pitchFamily="18" charset="0"/>
              </a:rPr>
              <a:t>Wie </a:t>
            </a:r>
            <a:r>
              <a:rPr lang="de-DE" sz="3200" b="1" dirty="0">
                <a:latin typeface="Aptos Display" panose="020B0004020202020204" pitchFamily="34" charset="0"/>
                <a:cs typeface="Times New Roman" panose="02020603050405020304" pitchFamily="18" charset="0"/>
              </a:rPr>
              <a:t>viele Straßenverkehrsunfälle mit Personenschaden ereigneten sich 2022 unter Alkoholeinfluss?</a:t>
            </a:r>
            <a:endParaRPr lang="de-DE" sz="2469"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104457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383745"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1.5</a:t>
            </a:r>
          </a:p>
        </p:txBody>
      </p:sp>
      <p:sp>
        <p:nvSpPr>
          <p:cNvPr id="7" name="TextBox 7"/>
          <p:cNvSpPr txBox="1"/>
          <p:nvPr/>
        </p:nvSpPr>
        <p:spPr>
          <a:xfrm>
            <a:off x="3400366" y="3089353"/>
            <a:ext cx="11520505" cy="4934492"/>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Was passiert mit dem Anhalteweg, wenn das Fahrzeug schwer beladen ist?</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Der Anhalteweg verkürzt sich.</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Der Anhalteweg verlängert sich.</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Der Anhalteweg bleibt gleich lang.</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Der Anhalteweg verkürzt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verlängert sich – das hängt vom Fahrzeug ab.</a:t>
            </a:r>
            <a:endParaRPr lang="en-US" sz="2469" dirty="0">
              <a:solidFill>
                <a:srgbClr val="000000"/>
              </a:solidFill>
              <a:latin typeface="Jingleberry"/>
            </a:endParaRPr>
          </a:p>
        </p:txBody>
      </p:sp>
    </p:spTree>
    <p:extLst>
      <p:ext uri="{BB962C8B-B14F-4D97-AF65-F5344CB8AC3E}">
        <p14:creationId xmlns:p14="http://schemas.microsoft.com/office/powerpoint/2010/main" val="35576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62498"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1.6</a:t>
            </a:r>
          </a:p>
        </p:txBody>
      </p:sp>
      <p:sp>
        <p:nvSpPr>
          <p:cNvPr id="7" name="TextBox 7"/>
          <p:cNvSpPr txBox="1"/>
          <p:nvPr/>
        </p:nvSpPr>
        <p:spPr>
          <a:xfrm>
            <a:off x="3400366" y="3089353"/>
            <a:ext cx="11520505" cy="5270866"/>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Welche Aussage über die Reaktionszeit ist richtig?</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Die Reaktionszeit ist immer gleich.</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de-DE" sz="2469" dirty="0">
                <a:solidFill>
                  <a:srgbClr val="000000"/>
                </a:solidFill>
                <a:latin typeface="Aptos Display" panose="020B0004020202020204" pitchFamily="34" charset="0"/>
              </a:rPr>
              <a:t>Die Reaktionszeit kann durch Müdigkeit, Ablenkung </a:t>
            </a:r>
            <a:r>
              <a:rPr lang="de-DE" sz="2469" b="1" dirty="0">
                <a:solidFill>
                  <a:srgbClr val="000000"/>
                </a:solidFill>
                <a:latin typeface="Aptos Display" panose="020B0004020202020204" pitchFamily="34" charset="0"/>
              </a:rPr>
              <a:t>oder</a:t>
            </a:r>
            <a:r>
              <a:rPr lang="de-DE" sz="2469" dirty="0">
                <a:solidFill>
                  <a:srgbClr val="000000"/>
                </a:solidFill>
                <a:latin typeface="Aptos Display" panose="020B0004020202020204" pitchFamily="34" charset="0"/>
              </a:rPr>
              <a:t> Stress beeinflusst 	werden.</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de-DE" sz="2469" dirty="0">
                <a:solidFill>
                  <a:srgbClr val="000000"/>
                </a:solidFill>
                <a:latin typeface="Aptos Display" panose="020B0004020202020204" pitchFamily="34" charset="0"/>
              </a:rPr>
              <a:t>Die Reaktionszeit wird nur durch das Alter des Fahrzeuglenkers / der Fahrzeuglenkerin beeinflusst.</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de-DE" sz="2469" dirty="0">
                <a:solidFill>
                  <a:srgbClr val="000000"/>
                </a:solidFill>
                <a:latin typeface="Aptos Display" panose="020B0004020202020204" pitchFamily="34" charset="0"/>
              </a:rPr>
              <a:t>Die Reaktionszeit hängt von der Fahrzeugart ab, mit der ich unterwegs bin.</a:t>
            </a:r>
            <a:endParaRPr lang="en-US" sz="2469" dirty="0">
              <a:solidFill>
                <a:srgbClr val="000000"/>
              </a:solidFill>
              <a:latin typeface="Jingleberry"/>
            </a:endParaRPr>
          </a:p>
        </p:txBody>
      </p:sp>
    </p:spTree>
    <p:extLst>
      <p:ext uri="{BB962C8B-B14F-4D97-AF65-F5344CB8AC3E}">
        <p14:creationId xmlns:p14="http://schemas.microsoft.com/office/powerpoint/2010/main" val="391870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62498"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1.7</a:t>
            </a:r>
          </a:p>
        </p:txBody>
      </p:sp>
      <p:sp>
        <p:nvSpPr>
          <p:cNvPr id="7" name="TextBox 7"/>
          <p:cNvSpPr txBox="1"/>
          <p:nvPr/>
        </p:nvSpPr>
        <p:spPr>
          <a:xfrm>
            <a:off x="3400366" y="3089353"/>
            <a:ext cx="11520505" cy="4442050"/>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Wie lang ist der Anhalteweg eines Autos ca. bei 30km/h?</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Ca. 11 m</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19 m</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8 m</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27 m</a:t>
            </a:r>
            <a:endParaRPr lang="en-US" sz="2469" dirty="0">
              <a:solidFill>
                <a:srgbClr val="000000"/>
              </a:solidFill>
              <a:latin typeface="Jingleberry"/>
            </a:endParaRPr>
          </a:p>
        </p:txBody>
      </p:sp>
    </p:spTree>
    <p:extLst>
      <p:ext uri="{BB962C8B-B14F-4D97-AF65-F5344CB8AC3E}">
        <p14:creationId xmlns:p14="http://schemas.microsoft.com/office/powerpoint/2010/main" val="26796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5262498" y="252066"/>
            <a:ext cx="7763004" cy="12129694"/>
          </a:xfrm>
          <a:custGeom>
            <a:avLst/>
            <a:gdLst/>
            <a:ahLst/>
            <a:cxnLst/>
            <a:rect l="l" t="t" r="r" b="b"/>
            <a:pathLst>
              <a:path w="7763004" h="12129694">
                <a:moveTo>
                  <a:pt x="0" y="12129694"/>
                </a:moveTo>
                <a:lnTo>
                  <a:pt x="7763004" y="12129694"/>
                </a:lnTo>
                <a:lnTo>
                  <a:pt x="7763004" y="0"/>
                </a:lnTo>
                <a:lnTo>
                  <a:pt x="0" y="0"/>
                </a:lnTo>
                <a:lnTo>
                  <a:pt x="0" y="1212969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AT"/>
          </a:p>
        </p:txBody>
      </p:sp>
      <p:sp>
        <p:nvSpPr>
          <p:cNvPr id="3" name="Freeform 3"/>
          <p:cNvSpPr/>
          <p:nvPr/>
        </p:nvSpPr>
        <p:spPr>
          <a:xfrm>
            <a:off x="8202000" y="139315"/>
            <a:ext cx="1440000" cy="1440000"/>
          </a:xfrm>
          <a:custGeom>
            <a:avLst/>
            <a:gdLst/>
            <a:ahLst/>
            <a:cxnLst/>
            <a:rect l="l" t="t" r="r" b="b"/>
            <a:pathLst>
              <a:path w="625340" h="647716">
                <a:moveTo>
                  <a:pt x="0" y="0"/>
                </a:moveTo>
                <a:lnTo>
                  <a:pt x="625339" y="0"/>
                </a:lnTo>
                <a:lnTo>
                  <a:pt x="625339" y="647716"/>
                </a:lnTo>
                <a:lnTo>
                  <a:pt x="0" y="647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4" name="Freeform 4"/>
          <p:cNvSpPr/>
          <p:nvPr/>
        </p:nvSpPr>
        <p:spPr>
          <a:xfrm>
            <a:off x="8382000" y="319315"/>
            <a:ext cx="1080000" cy="1080000"/>
          </a:xfrm>
          <a:custGeom>
            <a:avLst/>
            <a:gdLst/>
            <a:ahLst/>
            <a:cxnLst/>
            <a:rect l="l" t="t" r="r" b="b"/>
            <a:pathLst>
              <a:path w="505527" h="468761">
                <a:moveTo>
                  <a:pt x="0" y="0"/>
                </a:moveTo>
                <a:lnTo>
                  <a:pt x="505527" y="0"/>
                </a:lnTo>
                <a:lnTo>
                  <a:pt x="505527" y="468762"/>
                </a:lnTo>
                <a:lnTo>
                  <a:pt x="0" y="468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AT"/>
          </a:p>
        </p:txBody>
      </p:sp>
      <p:sp>
        <p:nvSpPr>
          <p:cNvPr id="6" name="TextBox 6"/>
          <p:cNvSpPr txBox="1"/>
          <p:nvPr/>
        </p:nvSpPr>
        <p:spPr>
          <a:xfrm>
            <a:off x="7526213" y="1665891"/>
            <a:ext cx="2791574" cy="682944"/>
          </a:xfrm>
          <a:prstGeom prst="rect">
            <a:avLst/>
          </a:prstGeom>
        </p:spPr>
        <p:txBody>
          <a:bodyPr wrap="square" lIns="0" tIns="0" rIns="0" bIns="0" rtlCol="0" anchor="t">
            <a:spAutoFit/>
          </a:bodyPr>
          <a:lstStyle/>
          <a:p>
            <a:pPr marL="457200" indent="-457200" algn="ctr">
              <a:lnSpc>
                <a:spcPts val="2643"/>
              </a:lnSpc>
              <a:spcBef>
                <a:spcPct val="0"/>
              </a:spcBef>
              <a:buAutoNum type="arabicPeriod"/>
            </a:pPr>
            <a:r>
              <a:rPr lang="en-US" sz="2800" b="1" dirty="0">
                <a:solidFill>
                  <a:srgbClr val="000000"/>
                </a:solidFill>
                <a:latin typeface="Aptos Display" panose="020B0004020202020204" pitchFamily="34" charset="0"/>
              </a:rPr>
              <a:t>ANHALTEWEG</a:t>
            </a:r>
          </a:p>
          <a:p>
            <a:pPr algn="ctr">
              <a:lnSpc>
                <a:spcPts val="2643"/>
              </a:lnSpc>
              <a:spcBef>
                <a:spcPct val="0"/>
              </a:spcBef>
            </a:pPr>
            <a:r>
              <a:rPr lang="en-US" sz="2800" b="1" dirty="0" err="1">
                <a:solidFill>
                  <a:srgbClr val="000000"/>
                </a:solidFill>
                <a:latin typeface="Aptos Display" panose="020B0004020202020204" pitchFamily="34" charset="0"/>
              </a:rPr>
              <a:t>Quizfrage</a:t>
            </a:r>
            <a:r>
              <a:rPr lang="en-US" sz="2800" b="1" dirty="0">
                <a:solidFill>
                  <a:srgbClr val="000000"/>
                </a:solidFill>
                <a:latin typeface="Aptos Display" panose="020B0004020202020204" pitchFamily="34" charset="0"/>
              </a:rPr>
              <a:t> 1.8</a:t>
            </a:r>
          </a:p>
        </p:txBody>
      </p:sp>
      <p:sp>
        <p:nvSpPr>
          <p:cNvPr id="7" name="TextBox 7"/>
          <p:cNvSpPr txBox="1"/>
          <p:nvPr/>
        </p:nvSpPr>
        <p:spPr>
          <a:xfrm>
            <a:off x="3400366" y="3089353"/>
            <a:ext cx="11520505" cy="4442050"/>
          </a:xfrm>
          <a:prstGeom prst="rect">
            <a:avLst/>
          </a:prstGeom>
        </p:spPr>
        <p:txBody>
          <a:bodyPr lIns="0" tIns="0" rIns="0" bIns="0" rtlCol="0" anchor="t">
            <a:spAutoFit/>
          </a:bodyPr>
          <a:lstStyle/>
          <a:p>
            <a:pPr algn="ctr">
              <a:spcAft>
                <a:spcPts val="800"/>
              </a:spcAft>
            </a:pPr>
            <a:r>
              <a:rPr lang="de-DE" sz="3200" b="1" dirty="0">
                <a:effectLst/>
                <a:latin typeface="Aptos Display" panose="020B0004020202020204" pitchFamily="34" charset="0"/>
                <a:ea typeface="Aptos" panose="020B0004020202020204" pitchFamily="34" charset="0"/>
                <a:cs typeface="Times New Roman" panose="02020603050405020304" pitchFamily="18" charset="0"/>
              </a:rPr>
              <a:t>Wie lang ist der Anhalteweg eines Autos ca. bei 50km/h?</a:t>
            </a:r>
          </a:p>
          <a:p>
            <a:pPr algn="ctr">
              <a:spcAft>
                <a:spcPts val="800"/>
              </a:spcAft>
            </a:pPr>
            <a:endParaRPr lang="de-DE" sz="3200" b="1" dirty="0">
              <a:solidFill>
                <a:srgbClr val="000000"/>
              </a:solidFill>
              <a:latin typeface="Aptos Display" panose="020B0004020202020204" pitchFamily="34" charset="0"/>
              <a:cs typeface="Times New Roman" panose="02020603050405020304" pitchFamily="18" charset="0"/>
            </a:endParaRPr>
          </a:p>
          <a:p>
            <a:pPr>
              <a:spcAft>
                <a:spcPts val="800"/>
              </a:spcAft>
            </a:pPr>
            <a:r>
              <a:rPr lang="de-DE" sz="2469" dirty="0">
                <a:solidFill>
                  <a:srgbClr val="000000"/>
                </a:solidFill>
                <a:latin typeface="Aptos Display" panose="020B0004020202020204" pitchFamily="34" charset="0"/>
              </a:rPr>
              <a:t>	</a:t>
            </a:r>
            <a:r>
              <a:rPr lang="de-DE" sz="2469" b="1" dirty="0">
                <a:solidFill>
                  <a:srgbClr val="000000"/>
                </a:solidFill>
                <a:latin typeface="Aptos Display" panose="020B0004020202020204" pitchFamily="34" charset="0"/>
              </a:rPr>
              <a:t>A)</a:t>
            </a:r>
            <a:r>
              <a:rPr lang="de-DE" sz="2469" dirty="0">
                <a:solidFill>
                  <a:srgbClr val="000000"/>
                </a:solidFill>
                <a:latin typeface="Aptos Display" panose="020B0004020202020204" pitchFamily="34" charset="0"/>
              </a:rPr>
              <a:t> Ca. 24 m</a:t>
            </a:r>
          </a:p>
          <a:p>
            <a:pPr>
              <a:spcAft>
                <a:spcPts val="800"/>
              </a:spcAft>
            </a:pPr>
            <a:endParaRPr lang="de-DE" sz="2469" dirty="0">
              <a:solidFill>
                <a:srgbClr val="000000"/>
              </a:solidFill>
              <a:latin typeface="Aptos Display" panose="020B0004020202020204" pitchFamily="34" charset="0"/>
            </a:endParaRPr>
          </a:p>
          <a:p>
            <a:pPr>
              <a:spcAft>
                <a:spcPts val="800"/>
              </a:spcAft>
            </a:pPr>
            <a:r>
              <a:rPr lang="en-US" sz="2469" b="1" dirty="0">
                <a:solidFill>
                  <a:srgbClr val="000000"/>
                </a:solidFill>
                <a:latin typeface="Aptos Display" panose="020B0004020202020204" pitchFamily="34" charset="0"/>
              </a:rPr>
              <a:t>	B)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20 m</a:t>
            </a:r>
          </a:p>
          <a:p>
            <a:pPr>
              <a:spcAft>
                <a:spcPts val="800"/>
              </a:spcAft>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C)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16 m</a:t>
            </a:r>
          </a:p>
          <a:p>
            <a:pPr lvl="2">
              <a:lnSpc>
                <a:spcPts val="3457"/>
              </a:lnSpc>
            </a:pPr>
            <a:endParaRPr lang="en-US" sz="2469" dirty="0">
              <a:solidFill>
                <a:srgbClr val="000000"/>
              </a:solidFill>
              <a:latin typeface="Aptos Display" panose="020B0004020202020204" pitchFamily="34" charset="0"/>
            </a:endParaRPr>
          </a:p>
          <a:p>
            <a:pPr lvl="2">
              <a:lnSpc>
                <a:spcPts val="3457"/>
              </a:lnSpc>
            </a:pPr>
            <a:r>
              <a:rPr lang="en-US" sz="2469" b="1" dirty="0">
                <a:solidFill>
                  <a:srgbClr val="000000"/>
                </a:solidFill>
                <a:latin typeface="Aptos Display" panose="020B0004020202020204" pitchFamily="34" charset="0"/>
              </a:rPr>
              <a:t>D) </a:t>
            </a:r>
            <a:r>
              <a:rPr lang="en-US" sz="2469" dirty="0">
                <a:solidFill>
                  <a:srgbClr val="000000"/>
                </a:solidFill>
                <a:latin typeface="Aptos Display" panose="020B0004020202020204" pitchFamily="34" charset="0"/>
              </a:rPr>
              <a:t>Ca. </a:t>
            </a:r>
            <a:r>
              <a:rPr lang="de-DE" sz="2469" dirty="0">
                <a:solidFill>
                  <a:srgbClr val="000000"/>
                </a:solidFill>
                <a:latin typeface="Aptos Display" panose="020B0004020202020204" pitchFamily="34" charset="0"/>
              </a:rPr>
              <a:t>32 m</a:t>
            </a:r>
            <a:endParaRPr lang="en-US" sz="2469" dirty="0">
              <a:solidFill>
                <a:srgbClr val="000000"/>
              </a:solidFill>
              <a:latin typeface="Jingleberry"/>
            </a:endParaRPr>
          </a:p>
        </p:txBody>
      </p:sp>
    </p:spTree>
    <p:extLst>
      <p:ext uri="{BB962C8B-B14F-4D97-AF65-F5344CB8AC3E}">
        <p14:creationId xmlns:p14="http://schemas.microsoft.com/office/powerpoint/2010/main" val="4196018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2911</Words>
  <Application>Microsoft Office PowerPoint</Application>
  <PresentationFormat>Benutzerdefiniert</PresentationFormat>
  <Paragraphs>533</Paragraphs>
  <Slides>53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53</vt:i4>
      </vt:variant>
    </vt:vector>
  </HeadingPairs>
  <TitlesOfParts>
    <vt:vector size="60" baseType="lpstr">
      <vt:lpstr>Aptos</vt:lpstr>
      <vt:lpstr>Arial</vt:lpstr>
      <vt:lpstr>Aptos Display</vt:lpstr>
      <vt:lpstr>Quicksand Medium</vt:lpstr>
      <vt:lpstr>Calibri</vt:lpstr>
      <vt:lpstr>Jingleberry</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ist es wichtig, beim Fahrradfahren einen Helm zu tragen? a) Um Kopfverletzungen zu vermeiden, wenn man stürzt b) Um cooler auszusehen c) Weil es ein Gesetz ist (Helmpflicht bis zum 12. Geburtstag) d) Weil es die Ohren vor Wind schützt</dc:title>
  <dc:creator>Tobias Dürhammer</dc:creator>
  <cp:lastModifiedBy>Tobias Dürhammer</cp:lastModifiedBy>
  <cp:revision>55</cp:revision>
  <cp:lastPrinted>2024-08-21T13:54:25Z</cp:lastPrinted>
  <dcterms:created xsi:type="dcterms:W3CDTF">2006-08-16T00:00:00Z</dcterms:created>
  <dcterms:modified xsi:type="dcterms:W3CDTF">2024-09-23T09:22:17Z</dcterms:modified>
  <dc:identifier>DAGFX5uc3Wc</dc:identifier>
</cp:coreProperties>
</file>