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1"/>
  </p:notesMasterIdLst>
  <p:sldIdLst>
    <p:sldId id="264" r:id="rId2"/>
    <p:sldId id="256" r:id="rId3"/>
    <p:sldId id="257" r:id="rId4"/>
    <p:sldId id="261" r:id="rId5"/>
    <p:sldId id="265" r:id="rId6"/>
    <p:sldId id="266" r:id="rId7"/>
    <p:sldId id="267" r:id="rId8"/>
    <p:sldId id="262" r:id="rId9"/>
    <p:sldId id="258" r:id="rId10"/>
    <p:sldId id="268" r:id="rId11"/>
    <p:sldId id="270" r:id="rId12"/>
    <p:sldId id="271" r:id="rId13"/>
    <p:sldId id="533" r:id="rId14"/>
    <p:sldId id="534" r:id="rId15"/>
    <p:sldId id="515" r:id="rId16"/>
    <p:sldId id="516" r:id="rId17"/>
    <p:sldId id="518" r:id="rId18"/>
    <p:sldId id="507" r:id="rId19"/>
    <p:sldId id="519" r:id="rId20"/>
    <p:sldId id="529" r:id="rId21"/>
    <p:sldId id="530" r:id="rId22"/>
    <p:sldId id="522" r:id="rId23"/>
    <p:sldId id="531" r:id="rId24"/>
    <p:sldId id="524" r:id="rId25"/>
    <p:sldId id="525" r:id="rId26"/>
    <p:sldId id="532" r:id="rId27"/>
    <p:sldId id="527" r:id="rId28"/>
    <p:sldId id="528" r:id="rId29"/>
    <p:sldId id="269" r:id="rId3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9814" autoAdjust="0"/>
  </p:normalViewPr>
  <p:slideViewPr>
    <p:cSldViewPr>
      <p:cViewPr varScale="1">
        <p:scale>
          <a:sx n="59" d="100"/>
          <a:sy n="59" d="100"/>
        </p:scale>
        <p:origin x="143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E0523-82CB-423F-8F35-E1D651973CE5}" type="datetimeFigureOut">
              <a:rPr lang="de-AT" smtClean="0"/>
              <a:t>30.09.2024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6E5674-8882-401A-A88A-C0B4C4995CA4}" type="slidenum">
              <a:rPr lang="de-AT" smtClean="0"/>
              <a:t>‹Nr.›</a:t>
            </a:fld>
            <a:endParaRPr lang="de-AT"/>
          </a:p>
        </p:txBody>
      </p:sp>
    </p:spTree>
    <p:extLst>
      <p:ext uri="{BB962C8B-B14F-4D97-AF65-F5344CB8AC3E}">
        <p14:creationId xmlns:p14="http://schemas.microsoft.com/office/powerpoint/2010/main" val="327198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26E5674-8882-401A-A88A-C0B4C4995CA4}" type="slidenum">
              <a:rPr lang="de-AT" smtClean="0"/>
              <a:t>1</a:t>
            </a:fld>
            <a:endParaRPr lang="de-AT"/>
          </a:p>
        </p:txBody>
      </p:sp>
    </p:spTree>
    <p:extLst>
      <p:ext uri="{BB962C8B-B14F-4D97-AF65-F5344CB8AC3E}">
        <p14:creationId xmlns:p14="http://schemas.microsoft.com/office/powerpoint/2010/main" val="1991466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Bevor wir uns diese Gruppen genauer ansehen wollen wir mit Hilfe einer kleinen Aufgabe zuerst herausfinden, was jeder und jedem Einzelnen in der Klasse wichtig ist, wenn sie oder er unterwegs ist. Natürlich gibt es dann auch eine Auflösung ;-)</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de-DE" dirty="0"/>
          </a:p>
        </p:txBody>
      </p:sp>
      <p:sp>
        <p:nvSpPr>
          <p:cNvPr id="4" name="Foliennummernplatzhalter 3"/>
          <p:cNvSpPr>
            <a:spLocks noGrp="1"/>
          </p:cNvSpPr>
          <p:nvPr>
            <p:ph type="sldNum" sz="quarter" idx="5"/>
          </p:nvPr>
        </p:nvSpPr>
        <p:spPr/>
        <p:txBody>
          <a:bodyPr/>
          <a:lstStyle/>
          <a:p>
            <a:fld id="{226E5674-8882-401A-A88A-C0B4C4995CA4}" type="slidenum">
              <a:rPr lang="de-AT" smtClean="0"/>
              <a:t>10</a:t>
            </a:fld>
            <a:endParaRPr lang="de-AT"/>
          </a:p>
        </p:txBody>
      </p:sp>
    </p:spTree>
    <p:extLst>
      <p:ext uri="{BB962C8B-B14F-4D97-AF65-F5344CB8AC3E}">
        <p14:creationId xmlns:p14="http://schemas.microsoft.com/office/powerpoint/2010/main" val="1776410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600"/>
              </a:spcAft>
            </a:pPr>
            <a:r>
              <a:rPr lang="de-AT" sz="1800" kern="100" dirty="0">
                <a:effectLst/>
                <a:latin typeface="Calibri" panose="020F0502020204030204" pitchFamily="34" charset="0"/>
                <a:cs typeface="Times New Roman" panose="02020603050405020304" pitchFamily="18" charset="0"/>
              </a:rPr>
              <a:t>Siehe Handout für Lehrkräfte.</a:t>
            </a:r>
            <a:endParaRPr lang="de-DE" dirty="0"/>
          </a:p>
        </p:txBody>
      </p:sp>
      <p:sp>
        <p:nvSpPr>
          <p:cNvPr id="4" name="Foliennummernplatzhalter 3"/>
          <p:cNvSpPr>
            <a:spLocks noGrp="1"/>
          </p:cNvSpPr>
          <p:nvPr>
            <p:ph type="sldNum" sz="quarter" idx="5"/>
          </p:nvPr>
        </p:nvSpPr>
        <p:spPr/>
        <p:txBody>
          <a:bodyPr/>
          <a:lstStyle/>
          <a:p>
            <a:fld id="{226E5674-8882-401A-A88A-C0B4C4995CA4}" type="slidenum">
              <a:rPr lang="de-AT" smtClean="0"/>
              <a:t>11</a:t>
            </a:fld>
            <a:endParaRPr lang="de-AT"/>
          </a:p>
        </p:txBody>
      </p:sp>
    </p:spTree>
    <p:extLst>
      <p:ext uri="{BB962C8B-B14F-4D97-AF65-F5344CB8AC3E}">
        <p14:creationId xmlns:p14="http://schemas.microsoft.com/office/powerpoint/2010/main" val="1190966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600"/>
              </a:spcAft>
            </a:pPr>
            <a:r>
              <a:rPr lang="de-AT" sz="1800" kern="100" dirty="0">
                <a:effectLst/>
                <a:latin typeface="Calibri" panose="020F0502020204030204" pitchFamily="34" charset="0"/>
                <a:cs typeface="Times New Roman" panose="02020603050405020304" pitchFamily="18" charset="0"/>
              </a:rPr>
              <a:t>Siehe Handout für Lehrkräfte.</a:t>
            </a:r>
            <a:endParaRPr lang="de-DE" dirty="0"/>
          </a:p>
        </p:txBody>
      </p:sp>
      <p:sp>
        <p:nvSpPr>
          <p:cNvPr id="4" name="Foliennummernplatzhalter 3"/>
          <p:cNvSpPr>
            <a:spLocks noGrp="1"/>
          </p:cNvSpPr>
          <p:nvPr>
            <p:ph type="sldNum" sz="quarter" idx="5"/>
          </p:nvPr>
        </p:nvSpPr>
        <p:spPr/>
        <p:txBody>
          <a:bodyPr/>
          <a:lstStyle/>
          <a:p>
            <a:fld id="{226E5674-8882-401A-A88A-C0B4C4995CA4}" type="slidenum">
              <a:rPr lang="de-AT" smtClean="0"/>
              <a:t>12</a:t>
            </a:fld>
            <a:endParaRPr lang="de-AT"/>
          </a:p>
        </p:txBody>
      </p:sp>
    </p:spTree>
    <p:extLst>
      <p:ext uri="{BB962C8B-B14F-4D97-AF65-F5344CB8AC3E}">
        <p14:creationId xmlns:p14="http://schemas.microsoft.com/office/powerpoint/2010/main" val="393092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600"/>
              </a:spcAft>
            </a:pPr>
            <a:r>
              <a:rPr lang="de-AT" sz="1800" kern="100" dirty="0">
                <a:effectLst/>
                <a:latin typeface="Calibri" panose="020F0502020204030204" pitchFamily="34" charset="0"/>
                <a:cs typeface="Times New Roman" panose="02020603050405020304" pitchFamily="18" charset="0"/>
              </a:rPr>
              <a:t>Siehe Handout für Lehrkräfte.</a:t>
            </a:r>
            <a:endParaRPr lang="de-DE" dirty="0"/>
          </a:p>
        </p:txBody>
      </p:sp>
      <p:sp>
        <p:nvSpPr>
          <p:cNvPr id="4" name="Foliennummernplatzhalter 3"/>
          <p:cNvSpPr>
            <a:spLocks noGrp="1"/>
          </p:cNvSpPr>
          <p:nvPr>
            <p:ph type="sldNum" sz="quarter" idx="5"/>
          </p:nvPr>
        </p:nvSpPr>
        <p:spPr/>
        <p:txBody>
          <a:bodyPr/>
          <a:lstStyle/>
          <a:p>
            <a:fld id="{226E5674-8882-401A-A88A-C0B4C4995CA4}" type="slidenum">
              <a:rPr lang="de-AT" smtClean="0"/>
              <a:t>13</a:t>
            </a:fld>
            <a:endParaRPr lang="de-AT"/>
          </a:p>
        </p:txBody>
      </p:sp>
    </p:spTree>
    <p:extLst>
      <p:ext uri="{BB962C8B-B14F-4D97-AF65-F5344CB8AC3E}">
        <p14:creationId xmlns:p14="http://schemas.microsoft.com/office/powerpoint/2010/main" val="198630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t>Im Rahmen des Forschungsprojektes </a:t>
            </a:r>
            <a:r>
              <a:rPr lang="de-DE" sz="1800" dirty="0" err="1"/>
              <a:t>Tra:Well</a:t>
            </a:r>
            <a:r>
              <a:rPr lang="de-DE" sz="1800" dirty="0"/>
              <a:t>, das von der Universität für Bodenkultur Wien gemeinsam mit 2 Gymnasien in Wien und einem in Niederösterreich durchgeführt wurde, konnten mithilfe dieser Q-Methode (das Sortieren von Aussagen in Pyramidenform) unter den Jugendlichen (3. Klassen Unterstufe) </a:t>
            </a:r>
            <a:r>
              <a:rPr lang="de-DE" sz="1800" b="1" dirty="0"/>
              <a:t>4 Mobilitätsprofile </a:t>
            </a:r>
            <a:r>
              <a:rPr lang="de-DE" sz="1800" dirty="0"/>
              <a:t>identifiziert werden. Diese zeigen 4 verschiedene Sichtweisen/Perspektiven auf. </a:t>
            </a:r>
          </a:p>
          <a:p>
            <a:r>
              <a:rPr lang="de-DE" sz="1800" dirty="0"/>
              <a:t>Was ist diesen Profilen (= Gruppen) jeweils wichtig? Die nächsten Folien zeigen die  „Eckdaten“ und Beschreibungen auf den nächsten Folien. Die Felder sind gefärbt, wie auf Euren Arbeitsblättern – dadurch könnt ihr rasch sehen, wie ihr die Aussagen im Vergleich zu den Profilen gelegt habt und wo vielleicht die meiste Übereinstimmung vorliegt. </a:t>
            </a:r>
          </a:p>
          <a:p>
            <a:pPr>
              <a:lnSpc>
                <a:spcPct val="107000"/>
              </a:lnSpc>
              <a:spcAft>
                <a:spcPts val="600"/>
              </a:spcAft>
            </a:pPr>
            <a:endParaRPr lang="de-DE" dirty="0"/>
          </a:p>
        </p:txBody>
      </p:sp>
      <p:sp>
        <p:nvSpPr>
          <p:cNvPr id="4" name="Foliennummernplatzhalter 3"/>
          <p:cNvSpPr>
            <a:spLocks noGrp="1"/>
          </p:cNvSpPr>
          <p:nvPr>
            <p:ph type="sldNum" sz="quarter" idx="5"/>
          </p:nvPr>
        </p:nvSpPr>
        <p:spPr/>
        <p:txBody>
          <a:bodyPr/>
          <a:lstStyle/>
          <a:p>
            <a:fld id="{226E5674-8882-401A-A88A-C0B4C4995CA4}" type="slidenum">
              <a:rPr lang="de-AT" smtClean="0"/>
              <a:t>14</a:t>
            </a:fld>
            <a:endParaRPr lang="de-AT"/>
          </a:p>
        </p:txBody>
      </p:sp>
    </p:spTree>
    <p:extLst>
      <p:ext uri="{BB962C8B-B14F-4D97-AF65-F5344CB8AC3E}">
        <p14:creationId xmlns:p14="http://schemas.microsoft.com/office/powerpoint/2010/main" val="2313278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26E5674-8882-401A-A88A-C0B4C4995CA4}" type="slidenum">
              <a:rPr lang="de-AT" smtClean="0"/>
              <a:t>15</a:t>
            </a:fld>
            <a:endParaRPr lang="de-AT"/>
          </a:p>
        </p:txBody>
      </p:sp>
    </p:spTree>
    <p:extLst>
      <p:ext uri="{BB962C8B-B14F-4D97-AF65-F5344CB8AC3E}">
        <p14:creationId xmlns:p14="http://schemas.microsoft.com/office/powerpoint/2010/main" val="3003564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kannst Du einen ersten farblichen Vergleich vornehmen – welche Pyramide ähnelt Deiner eigenen am Meisten?</a:t>
            </a:r>
          </a:p>
          <a:p>
            <a:r>
              <a:rPr lang="de-DE" dirty="0"/>
              <a:t>Hast Du Kärtchen einer bestimmten Farbe vorzugsweise als sehr wichtig oder eher unwichtig gelegt? Schaut Euch gemeinsam die Beschreibungen der Mobilitätsprofile auf den nächsten Folien an.</a:t>
            </a:r>
          </a:p>
        </p:txBody>
      </p:sp>
      <p:sp>
        <p:nvSpPr>
          <p:cNvPr id="4" name="Foliennummernplatzhalter 3"/>
          <p:cNvSpPr>
            <a:spLocks noGrp="1"/>
          </p:cNvSpPr>
          <p:nvPr>
            <p:ph type="sldNum" sz="quarter" idx="5"/>
          </p:nvPr>
        </p:nvSpPr>
        <p:spPr/>
        <p:txBody>
          <a:bodyPr/>
          <a:lstStyle/>
          <a:p>
            <a:fld id="{226E5674-8882-401A-A88A-C0B4C4995CA4}" type="slidenum">
              <a:rPr lang="de-AT" smtClean="0"/>
              <a:t>16</a:t>
            </a:fld>
            <a:endParaRPr lang="de-AT"/>
          </a:p>
        </p:txBody>
      </p:sp>
    </p:spTree>
    <p:extLst>
      <p:ext uri="{BB962C8B-B14F-4D97-AF65-F5344CB8AC3E}">
        <p14:creationId xmlns:p14="http://schemas.microsoft.com/office/powerpoint/2010/main" val="1643315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26E5674-8882-401A-A88A-C0B4C4995CA4}" type="slidenum">
              <a:rPr lang="de-AT" smtClean="0"/>
              <a:t>19</a:t>
            </a:fld>
            <a:endParaRPr lang="de-AT"/>
          </a:p>
        </p:txBody>
      </p:sp>
    </p:spTree>
    <p:extLst>
      <p:ext uri="{BB962C8B-B14F-4D97-AF65-F5344CB8AC3E}">
        <p14:creationId xmlns:p14="http://schemas.microsoft.com/office/powerpoint/2010/main" val="3175260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Häufigkeiten Billroth: 2,3,4,1</a:t>
            </a:r>
          </a:p>
        </p:txBody>
      </p:sp>
      <p:sp>
        <p:nvSpPr>
          <p:cNvPr id="4" name="Foliennummernplatzhalter 3"/>
          <p:cNvSpPr>
            <a:spLocks noGrp="1"/>
          </p:cNvSpPr>
          <p:nvPr>
            <p:ph type="sldNum" sz="quarter" idx="5"/>
          </p:nvPr>
        </p:nvSpPr>
        <p:spPr/>
        <p:txBody>
          <a:bodyPr/>
          <a:lstStyle/>
          <a:p>
            <a:fld id="{86253F30-CDFB-D541-9396-961AEF5512B2}" type="slidenum">
              <a:rPr lang="de-DE" smtClean="0"/>
              <a:t>20</a:t>
            </a:fld>
            <a:endParaRPr lang="de-DE"/>
          </a:p>
        </p:txBody>
      </p:sp>
    </p:spTree>
    <p:extLst>
      <p:ext uri="{BB962C8B-B14F-4D97-AF65-F5344CB8AC3E}">
        <p14:creationId xmlns:p14="http://schemas.microsoft.com/office/powerpoint/2010/main" val="3233197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253F30-CDFB-D541-9396-961AEF5512B2}" type="slidenum">
              <a:rPr lang="de-DE" smtClean="0"/>
              <a:t>21</a:t>
            </a:fld>
            <a:endParaRPr lang="de-DE"/>
          </a:p>
        </p:txBody>
      </p:sp>
    </p:spTree>
    <p:extLst>
      <p:ext uri="{BB962C8B-B14F-4D97-AF65-F5344CB8AC3E}">
        <p14:creationId xmlns:p14="http://schemas.microsoft.com/office/powerpoint/2010/main" val="352176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26E5674-8882-401A-A88A-C0B4C4995CA4}" type="slidenum">
              <a:rPr lang="de-AT" smtClean="0"/>
              <a:t>2</a:t>
            </a:fld>
            <a:endParaRPr lang="de-AT"/>
          </a:p>
        </p:txBody>
      </p:sp>
    </p:spTree>
    <p:extLst>
      <p:ext uri="{BB962C8B-B14F-4D97-AF65-F5344CB8AC3E}">
        <p14:creationId xmlns:p14="http://schemas.microsoft.com/office/powerpoint/2010/main" val="1412241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253F30-CDFB-D541-9396-961AEF5512B2}" type="slidenum">
              <a:rPr lang="de-DE" smtClean="0"/>
              <a:t>22</a:t>
            </a:fld>
            <a:endParaRPr lang="de-DE"/>
          </a:p>
        </p:txBody>
      </p:sp>
    </p:spTree>
    <p:extLst>
      <p:ext uri="{BB962C8B-B14F-4D97-AF65-F5344CB8AC3E}">
        <p14:creationId xmlns:p14="http://schemas.microsoft.com/office/powerpoint/2010/main" val="3610373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253F30-CDFB-D541-9396-961AEF5512B2}" type="slidenum">
              <a:rPr lang="de-DE" smtClean="0"/>
              <a:t>23</a:t>
            </a:fld>
            <a:endParaRPr lang="de-DE"/>
          </a:p>
        </p:txBody>
      </p:sp>
    </p:spTree>
    <p:extLst>
      <p:ext uri="{BB962C8B-B14F-4D97-AF65-F5344CB8AC3E}">
        <p14:creationId xmlns:p14="http://schemas.microsoft.com/office/powerpoint/2010/main" val="2338143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253F30-CDFB-D541-9396-961AEF5512B2}" type="slidenum">
              <a:rPr lang="de-DE" smtClean="0"/>
              <a:t>24</a:t>
            </a:fld>
            <a:endParaRPr lang="de-DE"/>
          </a:p>
        </p:txBody>
      </p:sp>
    </p:spTree>
    <p:extLst>
      <p:ext uri="{BB962C8B-B14F-4D97-AF65-F5344CB8AC3E}">
        <p14:creationId xmlns:p14="http://schemas.microsoft.com/office/powerpoint/2010/main" val="817090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253F30-CDFB-D541-9396-961AEF5512B2}" type="slidenum">
              <a:rPr lang="de-DE" smtClean="0"/>
              <a:t>25</a:t>
            </a:fld>
            <a:endParaRPr lang="de-DE"/>
          </a:p>
        </p:txBody>
      </p:sp>
    </p:spTree>
    <p:extLst>
      <p:ext uri="{BB962C8B-B14F-4D97-AF65-F5344CB8AC3E}">
        <p14:creationId xmlns:p14="http://schemas.microsoft.com/office/powerpoint/2010/main" val="1274776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253F30-CDFB-D541-9396-961AEF5512B2}" type="slidenum">
              <a:rPr lang="de-DE" smtClean="0"/>
              <a:t>26</a:t>
            </a:fld>
            <a:endParaRPr lang="de-DE"/>
          </a:p>
        </p:txBody>
      </p:sp>
    </p:spTree>
    <p:extLst>
      <p:ext uri="{BB962C8B-B14F-4D97-AF65-F5344CB8AC3E}">
        <p14:creationId xmlns:p14="http://schemas.microsoft.com/office/powerpoint/2010/main" val="3198313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253F30-CDFB-D541-9396-961AEF5512B2}" type="slidenum">
              <a:rPr lang="de-DE" smtClean="0"/>
              <a:t>27</a:t>
            </a:fld>
            <a:endParaRPr lang="de-DE"/>
          </a:p>
        </p:txBody>
      </p:sp>
    </p:spTree>
    <p:extLst>
      <p:ext uri="{BB962C8B-B14F-4D97-AF65-F5344CB8AC3E}">
        <p14:creationId xmlns:p14="http://schemas.microsoft.com/office/powerpoint/2010/main" val="2916976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253F30-CDFB-D541-9396-961AEF5512B2}" type="slidenum">
              <a:rPr lang="de-DE" smtClean="0"/>
              <a:t>28</a:t>
            </a:fld>
            <a:endParaRPr lang="de-DE"/>
          </a:p>
        </p:txBody>
      </p:sp>
    </p:spTree>
    <p:extLst>
      <p:ext uri="{BB962C8B-B14F-4D97-AF65-F5344CB8AC3E}">
        <p14:creationId xmlns:p14="http://schemas.microsoft.com/office/powerpoint/2010/main" val="1104686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3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Leitfragen zur gemeinsamen Diskussion und Reflexion</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der Ergebnisse in der Klasse könnten sein:</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Symbol" pitchFamily="2"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Welche Ähnlichkeiten und Unterschiede erkennt ihr zwischen euren eigenen Ergebnissen  und den präsentierten Mobilitätsprofilen?</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Symbol" pitchFamily="2"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Welche Faktoren könnten erklären, warum eure Denkmuster über Mobilität von denen der anderen Jugendlichen in der Studie abweichen?</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Symbol" pitchFamily="2"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Inwiefern beeinflussen eure persönlichen Erfahrungen und Lebensumstände eure Sichtweise auf Mobilität im Alltag?</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Symbol" pitchFamily="2"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Wie könnten die in der Q-Studie beschriebenen Mobilitätsprofile dazu beitragen, Mobilitätsstrategien für Jugendliche zu entwickeln?</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Symbol" pitchFamily="2"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Wie beeinflussen eure Meinungen und Denkweisen über Mobilität eure tatsächlichen Mobilitätsentscheidungen im Alltag? Könnt ihr Beispiele nennen?</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Symbol" pitchFamily="2"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Welche Rolle spielen Umweltbewusstsein und soziale Normen in euren Entscheidungen zur Alltagsmobilität? Zeigt sich das auch in Euren Ergebnissen?</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Symbol" pitchFamily="2"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Wenn ihr die Möglichkeit hättet, Euer Mobilitätsverhalten bewusst zu verändern oder anzupassen, welche Aspekte würdet ihr ändern und warum?</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de-DE" dirty="0"/>
          </a:p>
        </p:txBody>
      </p:sp>
      <p:sp>
        <p:nvSpPr>
          <p:cNvPr id="4" name="Foliennummernplatzhalter 3"/>
          <p:cNvSpPr>
            <a:spLocks noGrp="1"/>
          </p:cNvSpPr>
          <p:nvPr>
            <p:ph type="sldNum" sz="quarter" idx="5"/>
          </p:nvPr>
        </p:nvSpPr>
        <p:spPr/>
        <p:txBody>
          <a:bodyPr/>
          <a:lstStyle/>
          <a:p>
            <a:fld id="{226E5674-8882-401A-A88A-C0B4C4995CA4}" type="slidenum">
              <a:rPr lang="de-AT" smtClean="0"/>
              <a:t>29</a:t>
            </a:fld>
            <a:endParaRPr lang="de-AT"/>
          </a:p>
        </p:txBody>
      </p:sp>
    </p:spTree>
    <p:extLst>
      <p:ext uri="{BB962C8B-B14F-4D97-AF65-F5344CB8AC3E}">
        <p14:creationId xmlns:p14="http://schemas.microsoft.com/office/powerpoint/2010/main" val="358856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In Modul 1 haben wir bereits gelernt, was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Mobilität</a:t>
            </a:r>
            <a:r>
              <a:rPr lang="de-DE" sz="1800" dirty="0">
                <a:effectLst/>
                <a:latin typeface="Calibri" panose="020F0502020204030204" pitchFamily="34" charset="0"/>
                <a:ea typeface="Calibri" panose="020F0502020204030204" pitchFamily="34" charset="0"/>
                <a:cs typeface="Times New Roman" panose="02020603050405020304" pitchFamily="18" charset="0"/>
              </a:rPr>
              <a:t> bedeutet, nämlich die Fortbewegung von A nach B, also eine Ortsveränderung, die wir zu einem bestimmten Zweck vornehmen (z.B. um in die Schule zu gehen, einkaufen zu fahren oder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Freund:innen</a:t>
            </a:r>
            <a:r>
              <a:rPr lang="de-DE" sz="1800" dirty="0">
                <a:effectLst/>
                <a:latin typeface="Calibri" panose="020F0502020204030204" pitchFamily="34" charset="0"/>
                <a:ea typeface="Calibri" panose="020F0502020204030204" pitchFamily="34" charset="0"/>
                <a:cs typeface="Times New Roman" panose="02020603050405020304" pitchFamily="18" charset="0"/>
              </a:rPr>
              <a:t> zu treffen). </a:t>
            </a:r>
            <a:endParaRPr lang="de-AT" dirty="0"/>
          </a:p>
        </p:txBody>
      </p:sp>
      <p:sp>
        <p:nvSpPr>
          <p:cNvPr id="4" name="Foliennummernplatzhalter 3"/>
          <p:cNvSpPr>
            <a:spLocks noGrp="1"/>
          </p:cNvSpPr>
          <p:nvPr>
            <p:ph type="sldNum" sz="quarter" idx="5"/>
          </p:nvPr>
        </p:nvSpPr>
        <p:spPr/>
        <p:txBody>
          <a:bodyPr/>
          <a:lstStyle/>
          <a:p>
            <a:fld id="{226E5674-8882-401A-A88A-C0B4C4995CA4}" type="slidenum">
              <a:rPr lang="de-AT" smtClean="0"/>
              <a:t>3</a:t>
            </a:fld>
            <a:endParaRPr lang="de-AT"/>
          </a:p>
        </p:txBody>
      </p:sp>
    </p:spTree>
    <p:extLst>
      <p:ext uri="{BB962C8B-B14F-4D97-AF65-F5344CB8AC3E}">
        <p14:creationId xmlns:p14="http://schemas.microsoft.com/office/powerpoint/2010/main" val="279439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Wir haben auch verschiedene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Mobilitätsformen</a:t>
            </a:r>
            <a:r>
              <a:rPr lang="de-DE" sz="1800" dirty="0">
                <a:effectLst/>
                <a:latin typeface="Calibri" panose="020F0502020204030204" pitchFamily="34" charset="0"/>
                <a:ea typeface="Calibri" panose="020F0502020204030204" pitchFamily="34" charset="0"/>
                <a:cs typeface="Times New Roman" panose="02020603050405020304" pitchFamily="18" charset="0"/>
              </a:rPr>
              <a:t> und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Verkehrsmittel </a:t>
            </a:r>
            <a:r>
              <a:rPr lang="de-DE" sz="1800" dirty="0">
                <a:effectLst/>
                <a:latin typeface="Calibri" panose="020F0502020204030204" pitchFamily="34" charset="0"/>
                <a:ea typeface="Calibri" panose="020F0502020204030204" pitchFamily="34" charset="0"/>
                <a:cs typeface="Times New Roman" panose="02020603050405020304" pitchFamily="18" charset="0"/>
              </a:rPr>
              <a:t>kennengelernt, die wir wählen können, um von A nach B zu kommen (z.B. aktive vs. motorisierte Mobilitätsformen, individuelle und öffentliche Verkehrsmittel). </a:t>
            </a: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Times New Roman" panose="02020603050405020304" pitchFamily="18" charset="0"/>
              </a:rPr>
              <a:t>Wenn wir einen Blick auf die Straßen und Wege werfen sehen wir, dass nicht alle Menschen auf die gleiche Art und Weise unterwegs sind. Manche fahren mit dem Auto zur Arbeit, andere mit dem Fahrrad ins Schwimmbad und wieder andere gehen gerne zu Fuß, um Freunde zu treffen.</a:t>
            </a:r>
            <a:r>
              <a:rPr lang="de-AT" sz="1800" dirty="0">
                <a:effectLst/>
              </a:rPr>
              <a:t> </a:t>
            </a:r>
            <a:endParaRPr lang="de-AT" sz="1800" dirty="0"/>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dirty="0"/>
          </a:p>
        </p:txBody>
      </p:sp>
      <p:sp>
        <p:nvSpPr>
          <p:cNvPr id="4" name="Foliennummernplatzhalter 3"/>
          <p:cNvSpPr>
            <a:spLocks noGrp="1"/>
          </p:cNvSpPr>
          <p:nvPr>
            <p:ph type="sldNum" sz="quarter" idx="5"/>
          </p:nvPr>
        </p:nvSpPr>
        <p:spPr/>
        <p:txBody>
          <a:bodyPr/>
          <a:lstStyle/>
          <a:p>
            <a:fld id="{226E5674-8882-401A-A88A-C0B4C4995CA4}" type="slidenum">
              <a:rPr lang="de-AT" smtClean="0"/>
              <a:t>4</a:t>
            </a:fld>
            <a:endParaRPr lang="de-AT"/>
          </a:p>
        </p:txBody>
      </p:sp>
    </p:spTree>
    <p:extLst>
      <p:ext uri="{BB962C8B-B14F-4D97-AF65-F5344CB8AC3E}">
        <p14:creationId xmlns:p14="http://schemas.microsoft.com/office/powerpoint/2010/main" val="65136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Unsere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Verkehrsmittelwahl, </a:t>
            </a:r>
            <a:r>
              <a:rPr lang="de-DE" sz="1800" dirty="0">
                <a:effectLst/>
                <a:latin typeface="Calibri" panose="020F0502020204030204" pitchFamily="34" charset="0"/>
                <a:ea typeface="Calibri" panose="020F0502020204030204" pitchFamily="34" charset="0"/>
                <a:cs typeface="Times New Roman" panose="02020603050405020304" pitchFamily="18" charset="0"/>
              </a:rPr>
              <a:t>also welches Transportmittel und welche Art wir wählen hat mit verschiedenen Aspekten zu tun: mit der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Entfernung</a:t>
            </a:r>
            <a:r>
              <a:rPr lang="de-DE" sz="1800" dirty="0">
                <a:effectLst/>
                <a:latin typeface="Calibri" panose="020F0502020204030204" pitchFamily="34" charset="0"/>
                <a:ea typeface="Calibri" panose="020F0502020204030204" pitchFamily="34" charset="0"/>
                <a:cs typeface="Times New Roman" panose="02020603050405020304" pitchFamily="18" charset="0"/>
              </a:rPr>
              <a:t> (ist es eine kurze oder eine lange Strecke), mit dem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Wegezweck</a:t>
            </a:r>
            <a:r>
              <a:rPr lang="de-DE" sz="1800" dirty="0">
                <a:effectLst/>
                <a:latin typeface="Calibri" panose="020F0502020204030204" pitchFamily="34" charset="0"/>
                <a:ea typeface="Calibri" panose="020F0502020204030204" pitchFamily="34" charset="0"/>
                <a:cs typeface="Times New Roman" panose="02020603050405020304" pitchFamily="18" charset="0"/>
              </a:rPr>
              <a:t> (muss ich etwas transportieren, wie meine Sportausrüstung oder den Einkauf, muss ich jemanden mitnehmen etc.) oder auch mit meinen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Zeitressourcen</a:t>
            </a:r>
            <a:r>
              <a:rPr lang="de-DE" sz="1800" dirty="0">
                <a:effectLst/>
                <a:latin typeface="Calibri" panose="020F0502020204030204" pitchFamily="34" charset="0"/>
                <a:ea typeface="Calibri" panose="020F0502020204030204" pitchFamily="34" charset="0"/>
                <a:cs typeface="Times New Roman" panose="02020603050405020304" pitchFamily="18" charset="0"/>
              </a:rPr>
              <a:t> (muss es schnell gehen oder habe ich gemütlich Zeit). Natürlich ist auch das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Wetter</a:t>
            </a:r>
            <a:r>
              <a:rPr lang="de-DE" sz="1800" dirty="0">
                <a:effectLst/>
                <a:latin typeface="Calibri" panose="020F0502020204030204" pitchFamily="34" charset="0"/>
                <a:ea typeface="Calibri" panose="020F0502020204030204" pitchFamily="34" charset="0"/>
                <a:cs typeface="Times New Roman" panose="02020603050405020304" pitchFamily="18" charset="0"/>
              </a:rPr>
              <a:t> wichtig.</a:t>
            </a:r>
            <a:r>
              <a:rPr lang="de-AT" dirty="0">
                <a:effectLst/>
              </a:rPr>
              <a:t> </a:t>
            </a:r>
          </a:p>
          <a:p>
            <a:endParaRPr lang="de-AT" dirty="0">
              <a:effectLst/>
            </a:endParaRPr>
          </a:p>
        </p:txBody>
      </p:sp>
      <p:sp>
        <p:nvSpPr>
          <p:cNvPr id="4" name="Foliennummernplatzhalter 3"/>
          <p:cNvSpPr>
            <a:spLocks noGrp="1"/>
          </p:cNvSpPr>
          <p:nvPr>
            <p:ph type="sldNum" sz="quarter" idx="5"/>
          </p:nvPr>
        </p:nvSpPr>
        <p:spPr/>
        <p:txBody>
          <a:bodyPr/>
          <a:lstStyle/>
          <a:p>
            <a:fld id="{226E5674-8882-401A-A88A-C0B4C4995CA4}" type="slidenum">
              <a:rPr lang="de-AT" smtClean="0"/>
              <a:t>5</a:t>
            </a:fld>
            <a:endParaRPr lang="de-AT"/>
          </a:p>
        </p:txBody>
      </p:sp>
    </p:spTree>
    <p:extLst>
      <p:ext uri="{BB962C8B-B14F-4D97-AF65-F5344CB8AC3E}">
        <p14:creationId xmlns:p14="http://schemas.microsoft.com/office/powerpoint/2010/main" val="288918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Neben all diesen Überlegungen spielen aber vor allem auch die ganz persönlichen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Vorlieben und Einstellungen </a:t>
            </a:r>
            <a:r>
              <a:rPr lang="de-DE" sz="1800" dirty="0">
                <a:effectLst/>
                <a:latin typeface="Calibri" panose="020F0502020204030204" pitchFamily="34" charset="0"/>
                <a:ea typeface="Calibri" panose="020F0502020204030204" pitchFamily="34" charset="0"/>
                <a:cs typeface="Times New Roman" panose="02020603050405020304" pitchFamily="18" charset="0"/>
              </a:rPr>
              <a:t>eine Rolle. Und da ticken wir alle unterschiedlich. Anna fährt z.B. gerne mit dem Rad zur Schule, weil sie Freude daran hat, den kleinen Waldweg entlang zu brausen, Theo nimmt den Bus, weil er sich dort ganz gemütlich mit seinen Freunden über den gestrigen Film oder das heutige Nachmittagsprogramm unterhalten kann. Lisa fährt am liebsten mit ihrer Mama im Auto zur Schule, denn dann kann sie etwas länger im Bett liegen bleiben, ehrlich gesagt hat sie auch etwas Angst beim Radfahren auf der vielbefahrenen Straße in der Früh. Und Emil geht zu Fuß und hört dabei seine Lieblingsmusik, außerdem ärgert er sich über seine Eltern, die ständig mit dem Auto herumfahren und damit die Umwelt belasten. </a:t>
            </a:r>
            <a:endParaRPr lang="de-AT" dirty="0">
              <a:effectLst/>
            </a:endParaRPr>
          </a:p>
        </p:txBody>
      </p:sp>
      <p:sp>
        <p:nvSpPr>
          <p:cNvPr id="4" name="Foliennummernplatzhalter 3"/>
          <p:cNvSpPr>
            <a:spLocks noGrp="1"/>
          </p:cNvSpPr>
          <p:nvPr>
            <p:ph type="sldNum" sz="quarter" idx="5"/>
          </p:nvPr>
        </p:nvSpPr>
        <p:spPr/>
        <p:txBody>
          <a:bodyPr/>
          <a:lstStyle/>
          <a:p>
            <a:fld id="{226E5674-8882-401A-A88A-C0B4C4995CA4}" type="slidenum">
              <a:rPr lang="de-AT" smtClean="0"/>
              <a:t>6</a:t>
            </a:fld>
            <a:endParaRPr lang="de-AT"/>
          </a:p>
        </p:txBody>
      </p:sp>
    </p:spTree>
    <p:extLst>
      <p:ext uri="{BB962C8B-B14F-4D97-AF65-F5344CB8AC3E}">
        <p14:creationId xmlns:p14="http://schemas.microsoft.com/office/powerpoint/2010/main" val="256154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6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Du siehst, es gibt viele Überlegungen – wir nennen diese </a:t>
            </a: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Einflussfaktoren</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weil sie beeinflussen wie wir uns verhalten – die darüber entscheiden, </a:t>
            </a: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WIE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wir von A nach B kommen. </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226E5674-8882-401A-A88A-C0B4C4995CA4}" type="slidenum">
              <a:rPr lang="de-AT" smtClean="0"/>
              <a:t>7</a:t>
            </a:fld>
            <a:endParaRPr lang="de-AT"/>
          </a:p>
        </p:txBody>
      </p:sp>
    </p:spTree>
    <p:extLst>
      <p:ext uri="{BB962C8B-B14F-4D97-AF65-F5344CB8AC3E}">
        <p14:creationId xmlns:p14="http://schemas.microsoft.com/office/powerpoint/2010/main" val="2744350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00" dirty="0">
                <a:effectLst/>
                <a:latin typeface="Calibri" panose="020F0502020204030204" pitchFamily="34" charset="0"/>
                <a:ea typeface="Calibri" panose="020F0502020204030204" pitchFamily="34" charset="0"/>
                <a:cs typeface="Times New Roman" panose="02020603050405020304" pitchFamily="18" charset="0"/>
              </a:rPr>
              <a:t>Da weil wir als Gesellschaft gefordert sind, unser Mobilitätsverhalten zu verändern und den PKW-Verkehr zu reduzieren, um weniger CO</a:t>
            </a:r>
            <a:r>
              <a:rPr lang="de-DE" sz="1200" kern="100" baseline="-25000" dirty="0">
                <a:effectLst/>
                <a:latin typeface="Calibri" panose="020F0502020204030204" pitchFamily="34" charset="0"/>
                <a:ea typeface="Calibri" panose="020F0502020204030204" pitchFamily="34" charset="0"/>
                <a:cs typeface="Times New Roman" panose="02020603050405020304" pitchFamily="18" charset="0"/>
              </a:rPr>
              <a:t>2 </a:t>
            </a: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und andere Schadstoffe auszustoßen, ist es wichtig, dieses Verhalten besser zu verstehen und zu lernen, welche Überlegungen hinter den Entscheidungen der Menschen stehen. </a:t>
            </a:r>
            <a:endParaRPr lang="de-AT" dirty="0"/>
          </a:p>
        </p:txBody>
      </p:sp>
      <p:sp>
        <p:nvSpPr>
          <p:cNvPr id="4" name="Foliennummernplatzhalter 3"/>
          <p:cNvSpPr>
            <a:spLocks noGrp="1"/>
          </p:cNvSpPr>
          <p:nvPr>
            <p:ph type="sldNum" sz="quarter" idx="5"/>
          </p:nvPr>
        </p:nvSpPr>
        <p:spPr/>
        <p:txBody>
          <a:bodyPr/>
          <a:lstStyle/>
          <a:p>
            <a:fld id="{226E5674-8882-401A-A88A-C0B4C4995CA4}" type="slidenum">
              <a:rPr lang="de-AT" smtClean="0"/>
              <a:t>8</a:t>
            </a:fld>
            <a:endParaRPr lang="de-AT"/>
          </a:p>
        </p:txBody>
      </p:sp>
    </p:spTree>
    <p:extLst>
      <p:ext uri="{BB962C8B-B14F-4D97-AF65-F5344CB8AC3E}">
        <p14:creationId xmlns:p14="http://schemas.microsoft.com/office/powerpoint/2010/main" val="4248240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6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Dazu können sogenannte </a:t>
            </a: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Mobilitätsprofile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helfen. Unter einem Profil verstehen wir eine Denkweise, eine Sichtweise, eine </a:t>
            </a: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Perspektive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Die Frage ist also: Wie denken wir über Mobilität? Was beeinflusst unsere Entscheidungen? Gibt es Gruppen (Profile), die ähnlich denken?</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Im Rahmen des Forschungsprojektes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Tra:well</a:t>
            </a:r>
            <a:r>
              <a:rPr lang="de-DE" sz="1800" dirty="0">
                <a:effectLst/>
                <a:latin typeface="Calibri" panose="020F0502020204030204" pitchFamily="34" charset="0"/>
                <a:ea typeface="Calibri" panose="020F0502020204030204" pitchFamily="34" charset="0"/>
                <a:cs typeface="Times New Roman" panose="02020603050405020304" pitchFamily="18" charset="0"/>
              </a:rPr>
              <a:t> haben wir mit einer speziellen Methode Jugendliche darüber befragt, welche Motive ihre alltäglichen Mobilitätsentscheidungen beeinflussen. Auf Basis der Ergebnisse konnten wir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4 verschiedene Mobilitätsprofile</a:t>
            </a:r>
            <a:r>
              <a:rPr lang="de-DE" sz="1800" dirty="0">
                <a:effectLst/>
                <a:latin typeface="Calibri" panose="020F0502020204030204" pitchFamily="34" charset="0"/>
                <a:ea typeface="Calibri" panose="020F0502020204030204" pitchFamily="34" charset="0"/>
                <a:cs typeface="Times New Roman" panose="02020603050405020304" pitchFamily="18" charset="0"/>
              </a:rPr>
              <a:t> entdecken. Diese spiegeln Gruppen von Jugendlichen wieder, die ähnlich über das Mobil-sein denken, denen ähnliche Dinge wichtig sind. Und diese vier Gruppen unterscheiden sich deutlich voneinander. </a:t>
            </a:r>
            <a:endParaRPr lang="de-DE" dirty="0"/>
          </a:p>
        </p:txBody>
      </p:sp>
      <p:sp>
        <p:nvSpPr>
          <p:cNvPr id="4" name="Foliennummernplatzhalter 3"/>
          <p:cNvSpPr>
            <a:spLocks noGrp="1"/>
          </p:cNvSpPr>
          <p:nvPr>
            <p:ph type="sldNum" sz="quarter" idx="5"/>
          </p:nvPr>
        </p:nvSpPr>
        <p:spPr/>
        <p:txBody>
          <a:bodyPr/>
          <a:lstStyle/>
          <a:p>
            <a:fld id="{226E5674-8882-401A-A88A-C0B4C4995CA4}" type="slidenum">
              <a:rPr lang="de-AT" smtClean="0"/>
              <a:t>9</a:t>
            </a:fld>
            <a:endParaRPr lang="de-AT"/>
          </a:p>
        </p:txBody>
      </p:sp>
    </p:spTree>
    <p:extLst>
      <p:ext uri="{BB962C8B-B14F-4D97-AF65-F5344CB8AC3E}">
        <p14:creationId xmlns:p14="http://schemas.microsoft.com/office/powerpoint/2010/main" val="337580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B30BAA-5C65-4094-9432-B648E26B77E1}" type="datetime1">
              <a:rPr lang="en-US" smtClean="0"/>
              <a:t>9/30/2024</a:t>
            </a:fld>
            <a:endParaRPr lang="en-US"/>
          </a:p>
        </p:txBody>
      </p:sp>
      <p:sp>
        <p:nvSpPr>
          <p:cNvPr id="5" name="Footer Placeholder 4"/>
          <p:cNvSpPr>
            <a:spLocks noGrp="1"/>
          </p:cNvSpPr>
          <p:nvPr>
            <p:ph type="ftr" sz="quarter" idx="11"/>
          </p:nvPr>
        </p:nvSpPr>
        <p:spPr>
          <a:xfrm>
            <a:off x="2667000" y="9883775"/>
            <a:ext cx="12919364" cy="365125"/>
          </a:xfrm>
          <a:prstGeom prst="rect">
            <a:avLst/>
          </a:prstGeom>
        </p:spPr>
        <p:txBody>
          <a:bodyPr/>
          <a:lstStyle/>
          <a:p>
            <a:r>
              <a:rPr lang="de-DE" dirty="0"/>
              <a:t>Workshop Aktive Mobilität und Wohlbefinden – Modul 3 Mobilitätsprofile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81FD18-8A8E-4142-BBE8-DABB553A19AD}" type="datetime1">
              <a:rPr lang="en-US" smtClean="0"/>
              <a:t>9/30/2024</a:t>
            </a:fld>
            <a:endParaRPr lang="en-US"/>
          </a:p>
        </p:txBody>
      </p:sp>
      <p:sp>
        <p:nvSpPr>
          <p:cNvPr id="5" name="Footer Placeholder 4"/>
          <p:cNvSpPr>
            <a:spLocks noGrp="1"/>
          </p:cNvSpPr>
          <p:nvPr>
            <p:ph type="ftr" sz="quarter" idx="11"/>
          </p:nvPr>
        </p:nvSpPr>
        <p:spPr>
          <a:xfrm>
            <a:off x="2667000" y="9883775"/>
            <a:ext cx="12919364" cy="365125"/>
          </a:xfrm>
          <a:prstGeom prst="rect">
            <a:avLst/>
          </a:prstGeom>
        </p:spPr>
        <p:txBody>
          <a:bodyPr/>
          <a:lstStyle/>
          <a:p>
            <a:r>
              <a:rPr lang="de-DE" dirty="0"/>
              <a:t>Workshop Aktive Mobilität und Wohlbefinden – Modul 3 Mobilitätsprofile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F215A4-CA27-469C-8A32-167F93EBED7A}" type="datetime1">
              <a:rPr lang="en-US" smtClean="0"/>
              <a:t>9/30/2024</a:t>
            </a:fld>
            <a:endParaRPr lang="en-US"/>
          </a:p>
        </p:txBody>
      </p:sp>
      <p:sp>
        <p:nvSpPr>
          <p:cNvPr id="5" name="Footer Placeholder 4"/>
          <p:cNvSpPr>
            <a:spLocks noGrp="1"/>
          </p:cNvSpPr>
          <p:nvPr>
            <p:ph type="ftr" sz="quarter" idx="11"/>
          </p:nvPr>
        </p:nvSpPr>
        <p:spPr>
          <a:xfrm>
            <a:off x="2667000" y="9883775"/>
            <a:ext cx="12919364" cy="365125"/>
          </a:xfrm>
          <a:prstGeom prst="rect">
            <a:avLst/>
          </a:prstGeom>
        </p:spPr>
        <p:txBody>
          <a:bodyPr/>
          <a:lstStyle/>
          <a:p>
            <a:r>
              <a:rPr lang="de-DE" dirty="0"/>
              <a:t>Workshop Aktive Mobilität und Wohlbefinden – Modul 3 Mobilitätsprofile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Text und Grafik">
    <p:spTree>
      <p:nvGrpSpPr>
        <p:cNvPr id="1" name=""/>
        <p:cNvGrpSpPr/>
        <p:nvPr/>
      </p:nvGrpSpPr>
      <p:grpSpPr>
        <a:xfrm>
          <a:off x="0" y="0"/>
          <a:ext cx="0" cy="0"/>
          <a:chOff x="0" y="0"/>
          <a:chExt cx="0" cy="0"/>
        </a:xfrm>
      </p:grpSpPr>
      <p:sp>
        <p:nvSpPr>
          <p:cNvPr id="31" name="Titelplatzhalter">
            <a:extLst>
              <a:ext uri="{FF2B5EF4-FFF2-40B4-BE49-F238E27FC236}">
                <a16:creationId xmlns:a16="http://schemas.microsoft.com/office/drawing/2014/main" id="{06F8DEC9-70B0-4DFD-8191-06A63A6C9881}"/>
              </a:ext>
            </a:extLst>
          </p:cNvPr>
          <p:cNvSpPr>
            <a:spLocks noGrp="1"/>
          </p:cNvSpPr>
          <p:nvPr>
            <p:ph type="title" hasCustomPrompt="1"/>
          </p:nvPr>
        </p:nvSpPr>
        <p:spPr>
          <a:xfrm>
            <a:off x="540899" y="766200"/>
            <a:ext cx="12707102" cy="1862700"/>
          </a:xfrm>
          <a:prstGeom prst="rect">
            <a:avLst/>
          </a:prstGeom>
        </p:spPr>
        <p:txBody>
          <a:bodyPr/>
          <a:lstStyle>
            <a:lvl1pPr>
              <a:lnSpc>
                <a:spcPts val="4800"/>
              </a:lnSpc>
              <a:defRPr sz="3600" b="1">
                <a:latin typeface="Arial" panose="020B0604020202020204" pitchFamily="34" charset="0"/>
                <a:cs typeface="Arial" panose="020B0604020202020204" pitchFamily="34" charset="0"/>
              </a:defRPr>
            </a:lvl1pPr>
          </a:lstStyle>
          <a:p>
            <a:r>
              <a:rPr lang="de-DE" dirty="0"/>
              <a:t>Titel</a:t>
            </a:r>
            <a:br>
              <a:rPr lang="de-DE" dirty="0"/>
            </a:br>
            <a:r>
              <a:rPr lang="de-DE" dirty="0" err="1"/>
              <a:t>Titel</a:t>
            </a:r>
            <a:br>
              <a:rPr lang="de-DE" dirty="0"/>
            </a:br>
            <a:endParaRPr lang="de-AT" dirty="0"/>
          </a:p>
        </p:txBody>
      </p:sp>
      <p:sp>
        <p:nvSpPr>
          <p:cNvPr id="10" name="Textplatzhalter 12">
            <a:extLst>
              <a:ext uri="{FF2B5EF4-FFF2-40B4-BE49-F238E27FC236}">
                <a16:creationId xmlns:a16="http://schemas.microsoft.com/office/drawing/2014/main" id="{253826E2-F158-4960-A640-B8D873437E27}"/>
              </a:ext>
            </a:extLst>
          </p:cNvPr>
          <p:cNvSpPr>
            <a:spLocks noGrp="1"/>
          </p:cNvSpPr>
          <p:nvPr>
            <p:ph type="body" sz="quarter" idx="18"/>
          </p:nvPr>
        </p:nvSpPr>
        <p:spPr>
          <a:xfrm>
            <a:off x="540899" y="2628900"/>
            <a:ext cx="8385207" cy="6539085"/>
          </a:xfrm>
          <a:prstGeom prst="rect">
            <a:avLst/>
          </a:prstGeom>
        </p:spPr>
        <p:txBody>
          <a:bodyPr/>
          <a:lstStyle>
            <a:lvl1pPr marL="342900" indent="-342900">
              <a:lnSpc>
                <a:spcPts val="3300"/>
              </a:lnSpc>
              <a:spcBef>
                <a:spcPts val="1500"/>
              </a:spcBef>
              <a:buFont typeface="Wingdings" panose="05000000000000000000" pitchFamily="2" charset="2"/>
              <a:buChar char="§"/>
              <a:defRPr sz="2400"/>
            </a:lvl1pPr>
            <a:lvl2pPr marL="1028700" indent="-342900">
              <a:lnSpc>
                <a:spcPts val="3300"/>
              </a:lnSpc>
              <a:spcBef>
                <a:spcPts val="1500"/>
              </a:spcBef>
              <a:buFont typeface="Wingdings" panose="05000000000000000000" pitchFamily="2" charset="2"/>
              <a:buChar char="§"/>
              <a:defRPr sz="2100"/>
            </a:lvl2pPr>
            <a:lvl3pPr marL="1714500" indent="-342900">
              <a:lnSpc>
                <a:spcPts val="3300"/>
              </a:lnSpc>
              <a:spcBef>
                <a:spcPts val="1500"/>
              </a:spcBef>
              <a:buFont typeface="Wingdings" panose="05000000000000000000" pitchFamily="2" charset="2"/>
              <a:buChar char="§"/>
              <a:defRPr sz="1800"/>
            </a:lvl3pPr>
            <a:lvl4pPr marL="2400300" indent="-342900">
              <a:lnSpc>
                <a:spcPts val="3300"/>
              </a:lnSpc>
              <a:spcBef>
                <a:spcPts val="1500"/>
              </a:spcBef>
              <a:buFont typeface="Wingdings" panose="05000000000000000000" pitchFamily="2" charset="2"/>
              <a:buChar char="§"/>
              <a:defRPr sz="1800"/>
            </a:lvl4pPr>
            <a:lvl5pPr marL="3086100" indent="-342900">
              <a:lnSpc>
                <a:spcPts val="3300"/>
              </a:lnSpc>
              <a:spcBef>
                <a:spcPts val="1500"/>
              </a:spcBef>
              <a:buFont typeface="Wingdings" panose="05000000000000000000" pitchFamily="2" charset="2"/>
              <a:buChar char="§"/>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8" name="Bildplatzhalter 7">
            <a:extLst>
              <a:ext uri="{FF2B5EF4-FFF2-40B4-BE49-F238E27FC236}">
                <a16:creationId xmlns:a16="http://schemas.microsoft.com/office/drawing/2014/main" id="{5D99D309-427E-49A0-A810-E0BBA3EFDB5F}"/>
              </a:ext>
            </a:extLst>
          </p:cNvPr>
          <p:cNvSpPr>
            <a:spLocks noGrp="1"/>
          </p:cNvSpPr>
          <p:nvPr>
            <p:ph type="pic" sz="quarter" idx="14"/>
          </p:nvPr>
        </p:nvSpPr>
        <p:spPr>
          <a:xfrm>
            <a:off x="9372795" y="2628902"/>
            <a:ext cx="8228967" cy="6539085"/>
          </a:xfrm>
          <a:prstGeom prst="rect">
            <a:avLst/>
          </a:prstGeom>
        </p:spPr>
        <p:txBody>
          <a:bodyPr/>
          <a:lstStyle>
            <a:lvl1pPr marL="0" indent="0">
              <a:buNone/>
              <a:defRPr sz="2400"/>
            </a:lvl1pPr>
          </a:lstStyle>
          <a:p>
            <a:endParaRPr lang="de-AT" dirty="0"/>
          </a:p>
        </p:txBody>
      </p:sp>
      <p:sp>
        <p:nvSpPr>
          <p:cNvPr id="3" name="Datumsplatzhalter 2">
            <a:extLst>
              <a:ext uri="{FF2B5EF4-FFF2-40B4-BE49-F238E27FC236}">
                <a16:creationId xmlns:a16="http://schemas.microsoft.com/office/drawing/2014/main" id="{9ABA2584-6E96-4931-87ED-0683B6E04DD8}"/>
              </a:ext>
            </a:extLst>
          </p:cNvPr>
          <p:cNvSpPr>
            <a:spLocks noGrp="1"/>
          </p:cNvSpPr>
          <p:nvPr>
            <p:ph type="dt" sz="half" idx="10"/>
          </p:nvPr>
        </p:nvSpPr>
        <p:spPr/>
        <p:txBody>
          <a:bodyPr/>
          <a:lstStyle/>
          <a:p>
            <a:fld id="{5B10F3AC-167D-49E4-857B-B157E232211C}" type="datetime1">
              <a:rPr lang="de-DE" smtClean="0"/>
              <a:t>30.09.2024</a:t>
            </a:fld>
            <a:endParaRPr lang="de-AT" dirty="0"/>
          </a:p>
        </p:txBody>
      </p:sp>
      <p:sp>
        <p:nvSpPr>
          <p:cNvPr id="4" name="Fußzeilenplatzhalter 3">
            <a:extLst>
              <a:ext uri="{FF2B5EF4-FFF2-40B4-BE49-F238E27FC236}">
                <a16:creationId xmlns:a16="http://schemas.microsoft.com/office/drawing/2014/main" id="{AA92215E-7CB8-4153-A419-02AC58D24139}"/>
              </a:ext>
            </a:extLst>
          </p:cNvPr>
          <p:cNvSpPr>
            <a:spLocks noGrp="1"/>
          </p:cNvSpPr>
          <p:nvPr>
            <p:ph type="ftr" sz="quarter" idx="11"/>
          </p:nvPr>
        </p:nvSpPr>
        <p:spPr/>
        <p:txBody>
          <a:bodyPr/>
          <a:lstStyle>
            <a:lvl1pPr>
              <a:defRPr/>
            </a:lvl1pPr>
          </a:lstStyle>
          <a:p>
            <a:r>
              <a:rPr lang="de-AT" dirty="0"/>
              <a:t>Projektworkshop Hollabrunn 2024  </a:t>
            </a:r>
            <a:r>
              <a:rPr lang="en-US" dirty="0"/>
              <a:t>|  Dr. Heidi Leonhardt</a:t>
            </a:r>
            <a:endParaRPr lang="de-AT" dirty="0"/>
          </a:p>
        </p:txBody>
      </p:sp>
      <p:sp>
        <p:nvSpPr>
          <p:cNvPr id="5" name="Foliennummernplatzhalter 4">
            <a:extLst>
              <a:ext uri="{FF2B5EF4-FFF2-40B4-BE49-F238E27FC236}">
                <a16:creationId xmlns:a16="http://schemas.microsoft.com/office/drawing/2014/main" id="{957A6D93-7B37-4C62-8A0D-BE083E2740BB}"/>
              </a:ext>
            </a:extLst>
          </p:cNvPr>
          <p:cNvSpPr>
            <a:spLocks noGrp="1"/>
          </p:cNvSpPr>
          <p:nvPr>
            <p:ph type="sldNum" sz="quarter" idx="12"/>
          </p:nvPr>
        </p:nvSpPr>
        <p:spPr/>
        <p:txBody>
          <a:bodyPr/>
          <a:lstStyle/>
          <a:p>
            <a:fld id="{30E0F4AE-ED44-418B-82A8-29173D54C451}" type="slidenum">
              <a:rPr lang="de-AT" smtClean="0"/>
              <a:pPr/>
              <a:t>‹Nr.›</a:t>
            </a:fld>
            <a:endParaRPr lang="de-AT"/>
          </a:p>
        </p:txBody>
      </p:sp>
    </p:spTree>
    <p:extLst>
      <p:ext uri="{BB962C8B-B14F-4D97-AF65-F5344CB8AC3E}">
        <p14:creationId xmlns:p14="http://schemas.microsoft.com/office/powerpoint/2010/main" val="409117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86C0E3-95E7-42B5-B526-1ED4AE256B70}" type="datetime1">
              <a:rPr lang="en-US" smtClean="0"/>
              <a:t>9/30/2024</a:t>
            </a:fld>
            <a:endParaRPr lang="en-US"/>
          </a:p>
        </p:txBody>
      </p:sp>
      <p:sp>
        <p:nvSpPr>
          <p:cNvPr id="5" name="Footer Placeholder 4"/>
          <p:cNvSpPr>
            <a:spLocks noGrp="1"/>
          </p:cNvSpPr>
          <p:nvPr>
            <p:ph type="ftr" sz="quarter" idx="11"/>
          </p:nvPr>
        </p:nvSpPr>
        <p:spPr>
          <a:xfrm>
            <a:off x="2667000" y="9883775"/>
            <a:ext cx="12919364" cy="365125"/>
          </a:xfrm>
          <a:prstGeom prst="rect">
            <a:avLst/>
          </a:prstGeom>
        </p:spPr>
        <p:txBody>
          <a:bodyPr/>
          <a:lstStyle/>
          <a:p>
            <a:r>
              <a:rPr lang="de-DE" dirty="0"/>
              <a:t>Workshop Aktive Mobilität und Wohlbefinden – Modul 3 Mobilitätsprofile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07FFCC-775C-4315-997E-B1BF85632FB1}" type="datetime1">
              <a:rPr lang="en-US" smtClean="0"/>
              <a:t>9/30/2024</a:t>
            </a:fld>
            <a:endParaRPr lang="en-US"/>
          </a:p>
        </p:txBody>
      </p:sp>
      <p:sp>
        <p:nvSpPr>
          <p:cNvPr id="5" name="Footer Placeholder 4"/>
          <p:cNvSpPr>
            <a:spLocks noGrp="1"/>
          </p:cNvSpPr>
          <p:nvPr>
            <p:ph type="ftr" sz="quarter" idx="11"/>
          </p:nvPr>
        </p:nvSpPr>
        <p:spPr>
          <a:xfrm>
            <a:off x="2667000" y="9883775"/>
            <a:ext cx="12919364" cy="365125"/>
          </a:xfrm>
          <a:prstGeom prst="rect">
            <a:avLst/>
          </a:prstGeom>
        </p:spPr>
        <p:txBody>
          <a:bodyPr/>
          <a:lstStyle/>
          <a:p>
            <a:r>
              <a:rPr lang="de-DE" dirty="0"/>
              <a:t>Workshop Aktive Mobilität und Wohlbefinden – Modul 3 Mobilitätsprofile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4D4F2-83C2-4199-8A92-24D221E55453}" type="datetime1">
              <a:rPr lang="en-US" smtClean="0"/>
              <a:t>9/30/2024</a:t>
            </a:fld>
            <a:endParaRPr lang="en-US"/>
          </a:p>
        </p:txBody>
      </p:sp>
      <p:sp>
        <p:nvSpPr>
          <p:cNvPr id="6" name="Footer Placeholder 5"/>
          <p:cNvSpPr>
            <a:spLocks noGrp="1"/>
          </p:cNvSpPr>
          <p:nvPr>
            <p:ph type="ftr" sz="quarter" idx="11"/>
          </p:nvPr>
        </p:nvSpPr>
        <p:spPr>
          <a:xfrm>
            <a:off x="2667000" y="9883775"/>
            <a:ext cx="12919364" cy="365125"/>
          </a:xfrm>
          <a:prstGeom prst="rect">
            <a:avLst/>
          </a:prstGeom>
        </p:spPr>
        <p:txBody>
          <a:bodyPr/>
          <a:lstStyle/>
          <a:p>
            <a:r>
              <a:rPr lang="de-DE" dirty="0"/>
              <a:t>Workshop Aktive Mobilität und Wohlbefinden – Modul 3 Mobilitätsprofile</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499423-BDFB-4A96-AC7A-9FAE8B1EC3A3}" type="datetime1">
              <a:rPr lang="en-US" smtClean="0"/>
              <a:t>9/30/2024</a:t>
            </a:fld>
            <a:endParaRPr lang="en-US"/>
          </a:p>
        </p:txBody>
      </p:sp>
      <p:sp>
        <p:nvSpPr>
          <p:cNvPr id="8" name="Footer Placeholder 7"/>
          <p:cNvSpPr>
            <a:spLocks noGrp="1"/>
          </p:cNvSpPr>
          <p:nvPr>
            <p:ph type="ftr" sz="quarter" idx="11"/>
          </p:nvPr>
        </p:nvSpPr>
        <p:spPr>
          <a:xfrm>
            <a:off x="2667000" y="9883775"/>
            <a:ext cx="12919364" cy="365125"/>
          </a:xfrm>
          <a:prstGeom prst="rect">
            <a:avLst/>
          </a:prstGeom>
        </p:spPr>
        <p:txBody>
          <a:bodyPr/>
          <a:lstStyle/>
          <a:p>
            <a:r>
              <a:rPr lang="de-DE" dirty="0"/>
              <a:t>Workshop Aktive Mobilität und Wohlbefinden – Modul 3 Mobilitätsprofile</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A969AD-82FE-4F49-A929-AE26126544F8}" type="datetime1">
              <a:rPr lang="en-US" smtClean="0"/>
              <a:t>9/30/2024</a:t>
            </a:fld>
            <a:endParaRPr lang="en-US"/>
          </a:p>
        </p:txBody>
      </p:sp>
      <p:sp>
        <p:nvSpPr>
          <p:cNvPr id="4" name="Footer Placeholder 3"/>
          <p:cNvSpPr>
            <a:spLocks noGrp="1"/>
          </p:cNvSpPr>
          <p:nvPr>
            <p:ph type="ftr" sz="quarter" idx="11"/>
          </p:nvPr>
        </p:nvSpPr>
        <p:spPr>
          <a:xfrm>
            <a:off x="2667000" y="9883775"/>
            <a:ext cx="12919364" cy="365125"/>
          </a:xfrm>
          <a:prstGeom prst="rect">
            <a:avLst/>
          </a:prstGeom>
        </p:spPr>
        <p:txBody>
          <a:bodyPr/>
          <a:lstStyle/>
          <a:p>
            <a:r>
              <a:rPr lang="de-DE" dirty="0"/>
              <a:t>Workshop Aktive Mobilität und Wohlbefinden  - Modul 3 Mobilitätsprofile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72D36-94C3-418B-8F2B-41E6EBEA530F}" type="datetime1">
              <a:rPr lang="en-US" smtClean="0"/>
              <a:t>9/30/2024</a:t>
            </a:fld>
            <a:endParaRPr lang="en-US"/>
          </a:p>
        </p:txBody>
      </p:sp>
      <p:sp>
        <p:nvSpPr>
          <p:cNvPr id="3" name="Footer Placeholder 2"/>
          <p:cNvSpPr>
            <a:spLocks noGrp="1"/>
          </p:cNvSpPr>
          <p:nvPr>
            <p:ph type="ftr" sz="quarter" idx="11"/>
          </p:nvPr>
        </p:nvSpPr>
        <p:spPr>
          <a:xfrm>
            <a:off x="2667000" y="9883775"/>
            <a:ext cx="12919364" cy="365125"/>
          </a:xfrm>
          <a:prstGeom prst="rect">
            <a:avLst/>
          </a:prstGeom>
        </p:spPr>
        <p:txBody>
          <a:bodyPr/>
          <a:lstStyle/>
          <a:p>
            <a:r>
              <a:rPr lang="de-DE" dirty="0"/>
              <a:t>Workshop Aktive Mobilität und Wohlbefinden – Modul 3 Mobilitätsprofile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6B6D5F-2CF4-4CBC-B6A3-E824DC0FD863}" type="datetime1">
              <a:rPr lang="en-US" smtClean="0"/>
              <a:t>9/30/2024</a:t>
            </a:fld>
            <a:endParaRPr lang="en-US"/>
          </a:p>
        </p:txBody>
      </p:sp>
      <p:sp>
        <p:nvSpPr>
          <p:cNvPr id="6" name="Footer Placeholder 5"/>
          <p:cNvSpPr>
            <a:spLocks noGrp="1"/>
          </p:cNvSpPr>
          <p:nvPr>
            <p:ph type="ftr" sz="quarter" idx="11"/>
          </p:nvPr>
        </p:nvSpPr>
        <p:spPr>
          <a:xfrm>
            <a:off x="2667000" y="9883775"/>
            <a:ext cx="12919364" cy="365125"/>
          </a:xfrm>
          <a:prstGeom prst="rect">
            <a:avLst/>
          </a:prstGeom>
        </p:spPr>
        <p:txBody>
          <a:bodyPr/>
          <a:lstStyle/>
          <a:p>
            <a:r>
              <a:rPr lang="de-DE" dirty="0"/>
              <a:t>Workshop Aktive Mobilität und Wohlbefinden – Modul 3 Mobilitätsprofile</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E55EC-37DD-467D-9998-45C8EEF289CC}" type="datetime1">
              <a:rPr lang="en-US" smtClean="0"/>
              <a:t>9/30/2024</a:t>
            </a:fld>
            <a:endParaRPr lang="en-US"/>
          </a:p>
        </p:txBody>
      </p:sp>
      <p:sp>
        <p:nvSpPr>
          <p:cNvPr id="6" name="Footer Placeholder 5"/>
          <p:cNvSpPr>
            <a:spLocks noGrp="1"/>
          </p:cNvSpPr>
          <p:nvPr>
            <p:ph type="ftr" sz="quarter" idx="11"/>
          </p:nvPr>
        </p:nvSpPr>
        <p:spPr>
          <a:xfrm>
            <a:off x="2667000" y="9883775"/>
            <a:ext cx="12919364" cy="365125"/>
          </a:xfrm>
          <a:prstGeom prst="rect">
            <a:avLst/>
          </a:prstGeom>
        </p:spPr>
        <p:txBody>
          <a:bodyPr/>
          <a:lstStyle/>
          <a:p>
            <a:r>
              <a:rPr lang="de-DE" dirty="0"/>
              <a:t>Workshop Aktive Mobilität und Wohlbefinden – Modul 3 Mobilitätsprofile</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99080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35F68-13A7-4693-8A59-687A0AF5A0E8}" type="datetime1">
              <a:rPr lang="en-US" smtClean="0"/>
              <a:t>9/30/2024</a:t>
            </a:fld>
            <a:endParaRPr lang="en-US"/>
          </a:p>
        </p:txBody>
      </p:sp>
      <p:sp>
        <p:nvSpPr>
          <p:cNvPr id="5" name="Footer Placeholder 4"/>
          <p:cNvSpPr>
            <a:spLocks noGrp="1"/>
          </p:cNvSpPr>
          <p:nvPr>
            <p:ph type="ftr" sz="quarter" idx="3"/>
          </p:nvPr>
        </p:nvSpPr>
        <p:spPr>
          <a:xfrm>
            <a:off x="2667000" y="9883775"/>
            <a:ext cx="129193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Workshop Aktive Mobilität und Wohlbefinden – Modul 3 Mobilitätsprofile</a:t>
            </a:r>
            <a:endParaRPr lang="en-US" dirty="0"/>
          </a:p>
        </p:txBody>
      </p:sp>
      <p:sp>
        <p:nvSpPr>
          <p:cNvPr id="6" name="Slide Number Placeholder 5"/>
          <p:cNvSpPr>
            <a:spLocks noGrp="1"/>
          </p:cNvSpPr>
          <p:nvPr>
            <p:ph type="sldNum" sz="quarter" idx="4"/>
          </p:nvPr>
        </p:nvSpPr>
        <p:spPr>
          <a:xfrm>
            <a:off x="16119764" y="98837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svg"/><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9.pn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48.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51.png"/><Relationship Id="rId3" Type="http://schemas.openxmlformats.org/officeDocument/2006/relationships/image" Target="../media/image52.emf"/><Relationship Id="rId7" Type="http://schemas.openxmlformats.org/officeDocument/2006/relationships/image" Target="../media/image56.emf"/><Relationship Id="rId12"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5.emf"/><Relationship Id="rId11" Type="http://schemas.microsoft.com/office/2007/relationships/hdphoto" Target="../media/hdphoto5.wdp"/><Relationship Id="rId5" Type="http://schemas.openxmlformats.org/officeDocument/2006/relationships/image" Target="../media/image54.emf"/><Relationship Id="rId10" Type="http://schemas.openxmlformats.org/officeDocument/2006/relationships/image" Target="../media/image49.png"/><Relationship Id="rId4" Type="http://schemas.openxmlformats.org/officeDocument/2006/relationships/image" Target="../media/image53.emf"/><Relationship Id="rId9" Type="http://schemas.microsoft.com/office/2007/relationships/hdphoto" Target="../media/hdphoto7.wdp"/><Relationship Id="rId1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53.emf"/></Relationships>
</file>

<file path=ppt/slides/_rels/slide18.xml.rels><?xml version="1.0" encoding="UTF-8" standalone="yes"?>
<Relationships xmlns="http://schemas.openxmlformats.org/package/2006/relationships"><Relationship Id="rId8" Type="http://schemas.openxmlformats.org/officeDocument/2006/relationships/image" Target="../media/image53.emf"/><Relationship Id="rId3" Type="http://schemas.microsoft.com/office/2007/relationships/hdphoto" Target="../media/hdphoto8.wdp"/><Relationship Id="rId7" Type="http://schemas.openxmlformats.org/officeDocument/2006/relationships/image" Target="../media/image62.svg"/><Relationship Id="rId2" Type="http://schemas.openxmlformats.org/officeDocument/2006/relationships/image" Target="../media/image58.png"/><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3.emf"/><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63.png"/><Relationship Id="rId7" Type="http://schemas.openxmlformats.org/officeDocument/2006/relationships/image" Target="../media/image62.sv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4.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55.emf"/><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3.png"/><Relationship Id="rId7"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60.svg"/><Relationship Id="rId5" Type="http://schemas.openxmlformats.org/officeDocument/2006/relationships/image" Target="../media/image59.png"/><Relationship Id="rId4" Type="http://schemas.microsoft.com/office/2007/relationships/hdphoto" Target="../media/hdphoto9.wdp"/><Relationship Id="rId9" Type="http://schemas.openxmlformats.org/officeDocument/2006/relationships/image" Target="../media/image55.em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55.emf"/><Relationship Id="rId4" Type="http://schemas.microsoft.com/office/2007/relationships/hdphoto" Target="../media/hdphoto10.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56.emf"/><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1.png"/><Relationship Id="rId7"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60.svg"/><Relationship Id="rId5" Type="http://schemas.openxmlformats.org/officeDocument/2006/relationships/image" Target="../media/image59.png"/><Relationship Id="rId4" Type="http://schemas.microsoft.com/office/2007/relationships/hdphoto" Target="../media/hdphoto11.wdp"/><Relationship Id="rId9" Type="http://schemas.openxmlformats.org/officeDocument/2006/relationships/image" Target="../media/image56.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56.emf"/><Relationship Id="rId4" Type="http://schemas.microsoft.com/office/2007/relationships/hdphoto" Target="../media/hdphoto12.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freepik.com/" TargetMode="External"/><Relationship Id="rId5" Type="http://schemas.openxmlformats.org/officeDocument/2006/relationships/image" Target="../media/image9.gif"/><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hyperlink" Target="http://www.freepik.com/" TargetMode="External"/><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6.png"/><Relationship Id="rId18" Type="http://schemas.openxmlformats.org/officeDocument/2006/relationships/image" Target="../media/image25.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21.svg"/><Relationship Id="rId17"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hyperlink" Target="http://www.freepik.com/" TargetMode="External"/><Relationship Id="rId10" Type="http://schemas.openxmlformats.org/officeDocument/2006/relationships/image" Target="../media/image19.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8.png"/><Relationship Id="rId14" Type="http://schemas.openxmlformats.org/officeDocument/2006/relationships/image" Target="../media/image17.svg"/><Relationship Id="rId22"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6.png"/><Relationship Id="rId18" Type="http://schemas.openxmlformats.org/officeDocument/2006/relationships/image" Target="../media/image33.svg"/><Relationship Id="rId26" Type="http://schemas.openxmlformats.org/officeDocument/2006/relationships/image" Target="../media/image41.svg"/><Relationship Id="rId3" Type="http://schemas.openxmlformats.org/officeDocument/2006/relationships/image" Target="../media/image10.png"/><Relationship Id="rId21" Type="http://schemas.openxmlformats.org/officeDocument/2006/relationships/image" Target="../media/image36.png"/><Relationship Id="rId7" Type="http://schemas.openxmlformats.org/officeDocument/2006/relationships/image" Target="../media/image14.png"/><Relationship Id="rId12" Type="http://schemas.openxmlformats.org/officeDocument/2006/relationships/image" Target="../media/image21.sv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6.xml"/><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20.png"/><Relationship Id="rId24" Type="http://schemas.openxmlformats.org/officeDocument/2006/relationships/image" Target="../media/image39.svg"/><Relationship Id="rId5" Type="http://schemas.openxmlformats.org/officeDocument/2006/relationships/image" Target="../media/image12.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19.svg"/><Relationship Id="rId19" Type="http://schemas.openxmlformats.org/officeDocument/2006/relationships/image" Target="../media/image34.png"/><Relationship Id="rId4" Type="http://schemas.openxmlformats.org/officeDocument/2006/relationships/image" Target="../media/image11.svg"/><Relationship Id="rId9" Type="http://schemas.openxmlformats.org/officeDocument/2006/relationships/image" Target="../media/image18.png"/><Relationship Id="rId14" Type="http://schemas.openxmlformats.org/officeDocument/2006/relationships/image" Target="../media/image17.svg"/><Relationship Id="rId22"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25.svg"/><Relationship Id="rId3" Type="http://schemas.openxmlformats.org/officeDocument/2006/relationships/image" Target="../media/image30.png"/><Relationship Id="rId21" Type="http://schemas.openxmlformats.org/officeDocument/2006/relationships/image" Target="../media/image28.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22.png"/><Relationship Id="rId10" Type="http://schemas.openxmlformats.org/officeDocument/2006/relationships/image" Target="../media/image37.svg"/><Relationship Id="rId19" Type="http://schemas.openxmlformats.org/officeDocument/2006/relationships/image" Target="../media/image2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 Id="rId22"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freepik.com/" TargetMode="External"/><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8" descr="Generated by DALL·E">
            <a:extLst>
              <a:ext uri="{FF2B5EF4-FFF2-40B4-BE49-F238E27FC236}">
                <a16:creationId xmlns:a16="http://schemas.microsoft.com/office/drawing/2014/main" id="{F489C8EF-FA2D-997F-AA18-32432A7D7076}"/>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r="9142"/>
          <a:stretch/>
        </p:blipFill>
        <p:spPr bwMode="auto">
          <a:xfrm>
            <a:off x="3048000" y="5143500"/>
            <a:ext cx="2627099" cy="289142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7EDAE48-8E31-FCE3-B6B6-E63700B11CB6}"/>
              </a:ext>
            </a:extLst>
          </p:cNvPr>
          <p:cNvSpPr>
            <a:spLocks noGrp="1"/>
          </p:cNvSpPr>
          <p:nvPr>
            <p:ph type="ctrTitle"/>
          </p:nvPr>
        </p:nvSpPr>
        <p:spPr>
          <a:xfrm>
            <a:off x="685800" y="2130425"/>
            <a:ext cx="16992600" cy="1470025"/>
          </a:xfrm>
        </p:spPr>
        <p:txBody>
          <a:bodyPr>
            <a:normAutofit fontScale="90000"/>
          </a:bodyPr>
          <a:lstStyle/>
          <a:p>
            <a:pPr>
              <a:lnSpc>
                <a:spcPts val="9600"/>
              </a:lnSpc>
            </a:pPr>
            <a:r>
              <a:rPr lang="de-DE" sz="8000" dirty="0">
                <a:solidFill>
                  <a:srgbClr val="000000"/>
                </a:solidFill>
                <a:latin typeface="Open Sans 1 Bold"/>
                <a:ea typeface="+mn-ea"/>
                <a:cs typeface="+mn-cs"/>
              </a:rPr>
              <a:t>Welcher Mobilitätstyp bist Du?</a:t>
            </a:r>
            <a:br>
              <a:rPr lang="de-DE" sz="8000" dirty="0">
                <a:solidFill>
                  <a:srgbClr val="000000"/>
                </a:solidFill>
                <a:latin typeface="Open Sans 1 Bold"/>
                <a:ea typeface="+mn-ea"/>
                <a:cs typeface="+mn-cs"/>
              </a:rPr>
            </a:br>
            <a:r>
              <a:rPr lang="de-DE" sz="6000" dirty="0">
                <a:solidFill>
                  <a:srgbClr val="000000"/>
                </a:solidFill>
                <a:latin typeface="Open Sans 1 Bold"/>
                <a:ea typeface="+mn-ea"/>
                <a:cs typeface="+mn-cs"/>
              </a:rPr>
              <a:t>Was ist Dir wichtig, wenn Du unterwegs bist?</a:t>
            </a:r>
            <a:endParaRPr lang="de-AT" sz="8000" dirty="0">
              <a:solidFill>
                <a:srgbClr val="000000"/>
              </a:solidFill>
              <a:latin typeface="Open Sans 1 Bold"/>
              <a:ea typeface="+mn-ea"/>
              <a:cs typeface="+mn-cs"/>
            </a:endParaRPr>
          </a:p>
        </p:txBody>
      </p:sp>
      <p:sp>
        <p:nvSpPr>
          <p:cNvPr id="3" name="Untertitel 2">
            <a:extLst>
              <a:ext uri="{FF2B5EF4-FFF2-40B4-BE49-F238E27FC236}">
                <a16:creationId xmlns:a16="http://schemas.microsoft.com/office/drawing/2014/main" id="{A55D2D44-EDA6-FACF-0A6D-858AD78EC835}"/>
              </a:ext>
            </a:extLst>
          </p:cNvPr>
          <p:cNvSpPr>
            <a:spLocks noGrp="1"/>
          </p:cNvSpPr>
          <p:nvPr>
            <p:ph type="subTitle" idx="1"/>
          </p:nvPr>
        </p:nvSpPr>
        <p:spPr>
          <a:xfrm>
            <a:off x="5048250" y="4123603"/>
            <a:ext cx="8267700" cy="1752600"/>
          </a:xfrm>
        </p:spPr>
        <p:txBody>
          <a:bodyPr/>
          <a:lstStyle/>
          <a:p>
            <a:r>
              <a:rPr lang="de-DE" dirty="0"/>
              <a:t>Modul 3: Mobilitätstypen</a:t>
            </a:r>
            <a:endParaRPr lang="de-AT" dirty="0"/>
          </a:p>
        </p:txBody>
      </p:sp>
      <p:sp>
        <p:nvSpPr>
          <p:cNvPr id="5" name="Textfeld 4">
            <a:extLst>
              <a:ext uri="{FF2B5EF4-FFF2-40B4-BE49-F238E27FC236}">
                <a16:creationId xmlns:a16="http://schemas.microsoft.com/office/drawing/2014/main" id="{4AB891B4-05FA-10FD-5305-24D90BB2F564}"/>
              </a:ext>
            </a:extLst>
          </p:cNvPr>
          <p:cNvSpPr txBox="1"/>
          <p:nvPr/>
        </p:nvSpPr>
        <p:spPr>
          <a:xfrm>
            <a:off x="14097000" y="9791700"/>
            <a:ext cx="9144000" cy="369332"/>
          </a:xfrm>
          <a:prstGeom prst="rect">
            <a:avLst/>
          </a:prstGeom>
          <a:noFill/>
        </p:spPr>
        <p:txBody>
          <a:bodyPr wrap="square">
            <a:spAutoFit/>
          </a:bodyPr>
          <a:lstStyle/>
          <a:p>
            <a:r>
              <a:rPr lang="de-DE" dirty="0">
                <a:solidFill>
                  <a:schemeClr val="bg2">
                    <a:lumMod val="75000"/>
                  </a:schemeClr>
                </a:solidFill>
              </a:rPr>
              <a:t>Images </a:t>
            </a:r>
            <a:r>
              <a:rPr lang="de-DE" dirty="0" err="1">
                <a:solidFill>
                  <a:schemeClr val="bg2">
                    <a:lumMod val="75000"/>
                  </a:schemeClr>
                </a:solidFill>
              </a:rPr>
              <a:t>created</a:t>
            </a:r>
            <a:r>
              <a:rPr lang="de-DE" dirty="0">
                <a:solidFill>
                  <a:schemeClr val="bg2">
                    <a:lumMod val="75000"/>
                  </a:schemeClr>
                </a:solidFill>
              </a:rPr>
              <a:t>  </a:t>
            </a:r>
            <a:r>
              <a:rPr lang="de-DE" dirty="0" err="1">
                <a:solidFill>
                  <a:schemeClr val="bg2">
                    <a:lumMod val="75000"/>
                  </a:schemeClr>
                </a:solidFill>
              </a:rPr>
              <a:t>with</a:t>
            </a:r>
            <a:r>
              <a:rPr lang="de-DE" dirty="0">
                <a:solidFill>
                  <a:schemeClr val="bg2">
                    <a:lumMod val="75000"/>
                  </a:schemeClr>
                </a:solidFill>
              </a:rPr>
              <a:t> support </a:t>
            </a:r>
            <a:r>
              <a:rPr lang="de-DE" dirty="0" err="1">
                <a:solidFill>
                  <a:schemeClr val="bg2">
                    <a:lumMod val="75000"/>
                  </a:schemeClr>
                </a:solidFill>
              </a:rPr>
              <a:t>of</a:t>
            </a:r>
            <a:r>
              <a:rPr lang="de-DE" dirty="0">
                <a:solidFill>
                  <a:schemeClr val="bg2">
                    <a:lumMod val="75000"/>
                  </a:schemeClr>
                </a:solidFill>
              </a:rPr>
              <a:t> </a:t>
            </a:r>
            <a:r>
              <a:rPr lang="de-DE" dirty="0" err="1">
                <a:solidFill>
                  <a:schemeClr val="bg2">
                    <a:lumMod val="75000"/>
                  </a:schemeClr>
                </a:solidFill>
              </a:rPr>
              <a:t>chatGPT</a:t>
            </a:r>
            <a:endParaRPr lang="de-DE" dirty="0">
              <a:solidFill>
                <a:schemeClr val="bg2">
                  <a:lumMod val="75000"/>
                </a:schemeClr>
              </a:solidFill>
            </a:endParaRPr>
          </a:p>
        </p:txBody>
      </p:sp>
      <p:pic>
        <p:nvPicPr>
          <p:cNvPr id="4" name="Picture 2" descr="Generated by DALL·E">
            <a:extLst>
              <a:ext uri="{FF2B5EF4-FFF2-40B4-BE49-F238E27FC236}">
                <a16:creationId xmlns:a16="http://schemas.microsoft.com/office/drawing/2014/main" id="{99F72764-8B97-0EB0-E652-036DE41E1664}"/>
              </a:ext>
            </a:extLst>
          </p:cNvPr>
          <p:cNvPicPr>
            <a:picLocks noChangeAspect="1" noChangeArrowheads="1"/>
          </p:cNvPicPr>
          <p:nvPr/>
        </p:nvPicPr>
        <p:blipFill>
          <a:blip r:embed="rId5" cstate="print">
            <a:clrChange>
              <a:clrFrom>
                <a:srgbClr val="D1D2D4"/>
              </a:clrFrom>
              <a:clrTo>
                <a:srgbClr val="D1D2D4">
                  <a:alpha val="0"/>
                </a:srgbClr>
              </a:clrTo>
            </a:clrChange>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914088" y="5274761"/>
            <a:ext cx="26289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Generated by DALL·E">
            <a:extLst>
              <a:ext uri="{FF2B5EF4-FFF2-40B4-BE49-F238E27FC236}">
                <a16:creationId xmlns:a16="http://schemas.microsoft.com/office/drawing/2014/main" id="{A079BDAA-AD9A-90F5-06E9-8754F8ADACC6}"/>
              </a:ext>
            </a:extLst>
          </p:cNvPr>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2214764" y="5539575"/>
            <a:ext cx="2183416" cy="21834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Generated by DALL·E">
            <a:extLst>
              <a:ext uri="{FF2B5EF4-FFF2-40B4-BE49-F238E27FC236}">
                <a16:creationId xmlns:a16="http://schemas.microsoft.com/office/drawing/2014/main" id="{ACAAA60C-29EB-29BE-B5AB-3C85188C5090}"/>
              </a:ext>
            </a:extLst>
          </p:cNvPr>
          <p:cNvPicPr>
            <a:picLocks noChangeAspect="1" noChangeArrowheads="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91344" y="5539575"/>
            <a:ext cx="2277453" cy="2277453"/>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descr="Lupe">
            <a:extLst>
              <a:ext uri="{FF2B5EF4-FFF2-40B4-BE49-F238E27FC236}">
                <a16:creationId xmlns:a16="http://schemas.microsoft.com/office/drawing/2014/main" id="{16D007CD-960E-7186-190F-DBBE09F140B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81977" y="4991100"/>
            <a:ext cx="4114800" cy="4114800"/>
          </a:xfrm>
          <a:prstGeom prst="rect">
            <a:avLst/>
          </a:prstGeom>
        </p:spPr>
      </p:pic>
    </p:spTree>
    <p:extLst>
      <p:ext uri="{BB962C8B-B14F-4D97-AF65-F5344CB8AC3E}">
        <p14:creationId xmlns:p14="http://schemas.microsoft.com/office/powerpoint/2010/main" val="239492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899 -0.00602 L -0.02899 -0.00571 C -0.03307 -0.00525 -0.03715 -0.00386 -0.04132 -0.00386 C -0.08828 -0.00386 -0.09653 -0.00402 -0.13125 -0.00818 C -0.15807 -0.01127 -0.13915 -0.00865 -0.15833 -0.0125 L -0.18169 -0.01683 C -0.18333 -0.0176 -0.18498 -0.01837 -0.18663 -0.01883 C -0.19071 -0.02053 -0.19505 -0.02099 -0.19896 -0.02331 C -0.21649 -0.03365 -0.19827 -0.02331 -0.21129 -0.02979 C -0.2125 -0.03041 -0.21372 -0.03133 -0.21493 -0.0321 C -0.21667 -0.03288 -0.21832 -0.03334 -0.21997 -0.03411 C -0.2211 -0.03473 -0.22231 -0.03596 -0.22361 -0.03642 C -0.22648 -0.03735 -0.22934 -0.03781 -0.23229 -0.03859 C -0.23672 -0.04105 -0.23889 -0.04291 -0.24462 -0.04291 C -0.28229 -0.04291 -0.32005 -0.04136 -0.35781 -0.04059 C -0.35903 -0.03997 -0.36051 -0.03997 -0.36155 -0.03859 C -0.36467 -0.03426 -0.37248 -0.02007 -0.37387 -0.0125 L -0.375 -0.00602 C -0.37457 0.00277 -0.37535 0.01635 -0.37136 0.02438 C -0.36858 0.03024 -0.36511 0.03163 -0.36155 0.03518 C -0.36024 0.03657 -0.3592 0.03842 -0.35781 0.0395 C -0.35547 0.04135 -0.35287 0.04243 -0.35052 0.04398 L -0.3467 0.04598 C -0.34557 0.04691 -0.34436 0.04768 -0.34306 0.0483 C -0.34141 0.04891 -0.33976 0.04969 -0.3382 0.05046 C -0.33568 0.05169 -0.33333 0.05416 -0.33073 0.05478 C -0.3204 0.0574 -0.32491 0.05555 -0.31719 0.05925 C -0.31363 0.05787 -0.31068 0.05725 -0.30738 0.05478 C -0.29939 0.04876 -0.30521 0.05231 -0.29757 0.04398 C -0.29601 0.04212 -0.2941 0.04135 -0.29254 0.0395 C -0.28637 0.03271 -0.28768 0.03101 -0.28021 0.02438 C -0.27691 0.02145 -0.27344 0.01929 -0.2704 0.01574 C -0.26137 0.00509 -0.27274 0.01805 -0.26181 0.00694 C -0.25504 0.0003 -0.26111 0.00462 -0.25443 0.00046 C -0.25226 -0.00232 -0.25035 -0.00525 -0.24827 -0.00818 C -0.24705 -0.00973 -0.24566 -0.01081 -0.24462 -0.0125 C -0.24323 -0.01436 -0.24236 -0.01744 -0.2408 -0.01883 C -0.23932 -0.02053 -0.23759 -0.02038 -0.23594 -0.02115 C -0.23464 -0.02269 -0.23333 -0.02392 -0.23229 -0.02562 C -0.22778 -0.03164 -0.23177 -0.02963 -0.22483 -0.03411 C -0.22327 -0.03534 -0.22153 -0.0355 -0.21997 -0.03642 C -0.20339 -0.04522 -0.22188 -0.03905 -0.19149 -0.04291 C -0.1809 -0.04414 -0.17804 -0.04507 -0.16814 -0.04723 C -0.16702 -0.04784 -0.16571 -0.04892 -0.1645 -0.04939 C -0.14288 -0.05896 -0.09861 -0.05355 -0.09306 -0.05371 C -0.08976 -0.05433 -0.08646 -0.05494 -0.08325 -0.05587 C -0.08195 -0.05633 -0.08082 -0.05788 -0.07943 -0.05788 C -0.07457 -0.05788 -0.06962 -0.05664 -0.06476 -0.05587 C -0.06059 -0.0534 -0.06033 -0.05355 -0.05608 -0.04939 C -0.05478 -0.048 -0.05373 -0.04615 -0.05243 -0.04507 C -0.05026 -0.04321 -0.04575 -0.04183 -0.04375 -0.04059 C -0.04132 -0.03936 -0.03854 -0.03889 -0.03646 -0.03642 C -0.03516 -0.03488 -0.03412 -0.03288 -0.03264 -0.0321 C -0.02873 -0.02979 -0.02439 -0.02994 -0.02031 -0.02763 C -0.01432 -0.02408 -0.0125 -0.02284 -0.00434 -0.02115 C 0.00417 -0.01945 0.00564 -0.01976 0.01285 -0.01683 C 0.023 -0.01281 0.02135 -0.01343 0.03012 -0.00818 C 0.03134 -0.00741 0.03264 -0.00695 0.03385 -0.00602 C 0.0355 -0.00448 0.03698 -0.00247 0.0388 -0.00155 C 0.0414 -0.00031 0.04453 -0.00016 0.04731 0.00046 C 0.06059 0.00972 0.04609 0.00046 0.06094 0.00694 C 0.06345 0.00817 0.0658 0.01018 0.06831 0.01141 C 0.07118 0.01265 0.08099 0.01558 0.0829 0.01574 C 0.09748 0.01697 0.1118 0.01728 0.12621 0.0179 C 0.13107 0.01728 0.13611 0.01728 0.14097 0.01574 C 0.14349 0.01496 0.14592 0.01265 0.14835 0.01141 C 0.14991 0.01064 0.15173 0.00987 0.1533 0.00925 C 0.15555 0.00524 0.15642 0.00324 0.15946 0.00046 C 0.16059 -0.00047 0.16189 -0.00093 0.16319 -0.00155 C 0.16597 -0.00649 0.16562 -0.00402 0.16562 -0.00818 L 0.16562 -0.00803 " pathEditMode="relative" rAng="0" ptsTypes="AAAAAAAAAAAAAAAAAAAAAAAAAAAAAAAAAAAAAAAAAAAAAAAAAAAAAAAAAAAAAAAAAAAAAAA">
                                      <p:cBhvr>
                                        <p:cTn id="6" dur="4000" fill="hold"/>
                                        <p:tgtEl>
                                          <p:spTgt spid="11"/>
                                        </p:tgtEl>
                                        <p:attrNameLst>
                                          <p:attrName>ppt_x</p:attrName>
                                          <p:attrName>ppt_y</p:attrName>
                                        </p:attrNameLst>
                                      </p:cBhvr>
                                      <p:rCtr x="-7569" y="6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869325" y="1019775"/>
            <a:ext cx="14514713" cy="2462213"/>
          </a:xfrm>
          <a:prstGeom prst="rect">
            <a:avLst/>
          </a:prstGeom>
        </p:spPr>
        <p:txBody>
          <a:bodyPr wrap="square" lIns="0" tIns="0" rIns="0" bIns="0" rtlCol="0" anchor="t">
            <a:spAutoFit/>
          </a:bodyPr>
          <a:lstStyle/>
          <a:p>
            <a:pPr marL="0" lvl="0" indent="0" algn="ctr">
              <a:lnSpc>
                <a:spcPts val="9600"/>
              </a:lnSpc>
              <a:spcBef>
                <a:spcPct val="0"/>
              </a:spcBef>
            </a:pPr>
            <a:r>
              <a:rPr lang="de-AT" sz="8000" dirty="0">
                <a:solidFill>
                  <a:srgbClr val="000000"/>
                </a:solidFill>
                <a:latin typeface="Open Sans 2 Bold"/>
              </a:rPr>
              <a:t>Welcher Mobilitätstyp bist Du?</a:t>
            </a:r>
          </a:p>
        </p:txBody>
      </p:sp>
      <p:sp>
        <p:nvSpPr>
          <p:cNvPr id="39" name="Fußzeilenplatzhalter 38">
            <a:extLst>
              <a:ext uri="{FF2B5EF4-FFF2-40B4-BE49-F238E27FC236}">
                <a16:creationId xmlns:a16="http://schemas.microsoft.com/office/drawing/2014/main" id="{3065B3B9-9DE3-396B-FC8A-0A407B26A42C}"/>
              </a:ext>
            </a:extLst>
          </p:cNvPr>
          <p:cNvSpPr>
            <a:spLocks noGrp="1"/>
          </p:cNvSpPr>
          <p:nvPr>
            <p:ph type="ftr" sz="quarter" idx="11"/>
          </p:nvPr>
        </p:nvSpPr>
        <p:spPr/>
        <p:txBody>
          <a:bodyPr/>
          <a:lstStyle/>
          <a:p>
            <a:r>
              <a:rPr lang="de-DE" sz="1400" dirty="0"/>
              <a:t>Workshop Aktive Mobilität und Wohlbefinden – Modul 1 Mobilität und Verkehr, Verkehrsmittel</a:t>
            </a:r>
            <a:endParaRPr lang="en-US" sz="1400" dirty="0"/>
          </a:p>
        </p:txBody>
      </p:sp>
      <p:sp>
        <p:nvSpPr>
          <p:cNvPr id="40" name="Foliennummernplatzhalter 39">
            <a:extLst>
              <a:ext uri="{FF2B5EF4-FFF2-40B4-BE49-F238E27FC236}">
                <a16:creationId xmlns:a16="http://schemas.microsoft.com/office/drawing/2014/main" id="{A32C854B-AF41-618D-86B1-16C78F1ADE9D}"/>
              </a:ext>
            </a:extLst>
          </p:cNvPr>
          <p:cNvSpPr>
            <a:spLocks noGrp="1"/>
          </p:cNvSpPr>
          <p:nvPr>
            <p:ph type="sldNum" sz="quarter" idx="12"/>
          </p:nvPr>
        </p:nvSpPr>
        <p:spPr/>
        <p:txBody>
          <a:bodyPr/>
          <a:lstStyle/>
          <a:p>
            <a:fld id="{B6F15528-21DE-4FAA-801E-634DDDAF4B2B}" type="slidenum">
              <a:rPr lang="en-US" smtClean="0"/>
              <a:pPr/>
              <a:t>10</a:t>
            </a:fld>
            <a:endParaRPr lang="en-US"/>
          </a:p>
        </p:txBody>
      </p:sp>
      <p:grpSp>
        <p:nvGrpSpPr>
          <p:cNvPr id="4" name="Group 7">
            <a:extLst>
              <a:ext uri="{FF2B5EF4-FFF2-40B4-BE49-F238E27FC236}">
                <a16:creationId xmlns:a16="http://schemas.microsoft.com/office/drawing/2014/main" id="{0C0E6D01-0499-6606-1FDA-0BC548A64A61}"/>
              </a:ext>
            </a:extLst>
          </p:cNvPr>
          <p:cNvGrpSpPr/>
          <p:nvPr/>
        </p:nvGrpSpPr>
        <p:grpSpPr>
          <a:xfrm>
            <a:off x="533400" y="495300"/>
            <a:ext cx="771999" cy="771999"/>
            <a:chOff x="0" y="0"/>
            <a:chExt cx="6350000" cy="6350000"/>
          </a:xfrm>
        </p:grpSpPr>
        <p:sp>
          <p:nvSpPr>
            <p:cNvPr id="5" name="Freeform 8">
              <a:extLst>
                <a:ext uri="{FF2B5EF4-FFF2-40B4-BE49-F238E27FC236}">
                  <a16:creationId xmlns:a16="http://schemas.microsoft.com/office/drawing/2014/main" id="{8B23B6CC-19E1-E342-4198-DBB4F75612AF}"/>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6" name="TextBox 17">
            <a:extLst>
              <a:ext uri="{FF2B5EF4-FFF2-40B4-BE49-F238E27FC236}">
                <a16:creationId xmlns:a16="http://schemas.microsoft.com/office/drawing/2014/main" id="{7C7F5BF5-25A1-DF46-B464-B8E9C96CB643}"/>
              </a:ext>
            </a:extLst>
          </p:cNvPr>
          <p:cNvSpPr txBox="1"/>
          <p:nvPr/>
        </p:nvSpPr>
        <p:spPr>
          <a:xfrm>
            <a:off x="646793" y="48894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dirty="0">
                <a:solidFill>
                  <a:srgbClr val="FFFFFF"/>
                </a:solidFill>
                <a:latin typeface="Open Sans 1 Bold"/>
              </a:rPr>
              <a:t>4</a:t>
            </a:r>
          </a:p>
        </p:txBody>
      </p:sp>
      <p:pic>
        <p:nvPicPr>
          <p:cNvPr id="9" name="Grafik 8" descr="Lupe">
            <a:extLst>
              <a:ext uri="{FF2B5EF4-FFF2-40B4-BE49-F238E27FC236}">
                <a16:creationId xmlns:a16="http://schemas.microsoft.com/office/drawing/2014/main" id="{AEC0992E-B9DE-D0B1-617B-3352928540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2628900"/>
            <a:ext cx="7391400" cy="7391400"/>
          </a:xfrm>
          <a:prstGeom prst="rect">
            <a:avLst/>
          </a:prstGeom>
        </p:spPr>
      </p:pic>
      <p:sp>
        <p:nvSpPr>
          <p:cNvPr id="10" name="Textfeld 9">
            <a:extLst>
              <a:ext uri="{FF2B5EF4-FFF2-40B4-BE49-F238E27FC236}">
                <a16:creationId xmlns:a16="http://schemas.microsoft.com/office/drawing/2014/main" id="{E82FE3D7-E56C-AEB7-3EB9-201464083F07}"/>
              </a:ext>
            </a:extLst>
          </p:cNvPr>
          <p:cNvSpPr txBox="1"/>
          <p:nvPr/>
        </p:nvSpPr>
        <p:spPr>
          <a:xfrm>
            <a:off x="6777581" y="5091113"/>
            <a:ext cx="10184603" cy="1323439"/>
          </a:xfrm>
          <a:prstGeom prst="rect">
            <a:avLst/>
          </a:prstGeom>
          <a:noFill/>
        </p:spPr>
        <p:txBody>
          <a:bodyPr wrap="square" rtlCol="0">
            <a:spAutoFit/>
          </a:bodyPr>
          <a:lstStyle/>
          <a:p>
            <a:r>
              <a:rPr lang="de-DE" sz="4000" b="1" dirty="0">
                <a:solidFill>
                  <a:srgbClr val="00B050"/>
                </a:solidFill>
              </a:rPr>
              <a:t>Lasst uns mithilfe der Arbeitsblätter herausfinden, wie IHR über Mobilität denkt!</a:t>
            </a:r>
          </a:p>
        </p:txBody>
      </p:sp>
    </p:spTree>
    <p:extLst>
      <p:ext uri="{BB962C8B-B14F-4D97-AF65-F5344CB8AC3E}">
        <p14:creationId xmlns:p14="http://schemas.microsoft.com/office/powerpoint/2010/main" val="105261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5487 0.01574 C -0.33742 0.06111 -0.21988 0.10633 -0.13933 0.07901 C -0.05877 0.0517 -0.00209 -0.1304 0.02847 -0.14815 C 0.05894 -0.1659 0.05138 -0.09676 0.04401 -0.02762 " pathEditMode="relative" rAng="0" ptsTypes="AAAA">
                                      <p:cBhvr>
                                        <p:cTn id="8" dur="2000" fill="hold"/>
                                        <p:tgtEl>
                                          <p:spTgt spid="10"/>
                                        </p:tgtEl>
                                        <p:attrNameLst>
                                          <p:attrName>ppt_x</p:attrName>
                                          <p:attrName>ppt_y</p:attrName>
                                        </p:attrNameLst>
                                      </p:cBhvr>
                                      <p:rCtr x="25269" y="-4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869325" y="1019775"/>
            <a:ext cx="14514713" cy="1231106"/>
          </a:xfrm>
          <a:prstGeom prst="rect">
            <a:avLst/>
          </a:prstGeom>
        </p:spPr>
        <p:txBody>
          <a:bodyPr wrap="square" lIns="0" tIns="0" rIns="0" bIns="0" rtlCol="0" anchor="t">
            <a:spAutoFit/>
          </a:bodyPr>
          <a:lstStyle/>
          <a:p>
            <a:pPr marL="0" lvl="0" indent="0" algn="ctr">
              <a:lnSpc>
                <a:spcPts val="9600"/>
              </a:lnSpc>
              <a:spcBef>
                <a:spcPct val="0"/>
              </a:spcBef>
            </a:pPr>
            <a:r>
              <a:rPr lang="de-AT" sz="8000" dirty="0">
                <a:solidFill>
                  <a:srgbClr val="000000"/>
                </a:solidFill>
                <a:latin typeface="Open Sans 2 Bold"/>
              </a:rPr>
              <a:t>Anleitung</a:t>
            </a:r>
          </a:p>
        </p:txBody>
      </p:sp>
      <p:sp>
        <p:nvSpPr>
          <p:cNvPr id="39" name="Fußzeilenplatzhalter 38">
            <a:extLst>
              <a:ext uri="{FF2B5EF4-FFF2-40B4-BE49-F238E27FC236}">
                <a16:creationId xmlns:a16="http://schemas.microsoft.com/office/drawing/2014/main" id="{3065B3B9-9DE3-396B-FC8A-0A407B26A42C}"/>
              </a:ext>
            </a:extLst>
          </p:cNvPr>
          <p:cNvSpPr>
            <a:spLocks noGrp="1"/>
          </p:cNvSpPr>
          <p:nvPr>
            <p:ph type="ftr" sz="quarter" idx="11"/>
          </p:nvPr>
        </p:nvSpPr>
        <p:spPr/>
        <p:txBody>
          <a:bodyPr/>
          <a:lstStyle/>
          <a:p>
            <a:r>
              <a:rPr lang="de-DE" sz="1400" dirty="0"/>
              <a:t>Workshop Aktive Mobilität und Wohlbefinden – Modul 1 Mobilität und Verkehr, Verkehrsmittel</a:t>
            </a:r>
            <a:endParaRPr lang="en-US" sz="1400" dirty="0"/>
          </a:p>
        </p:txBody>
      </p:sp>
      <p:sp>
        <p:nvSpPr>
          <p:cNvPr id="40" name="Foliennummernplatzhalter 39">
            <a:extLst>
              <a:ext uri="{FF2B5EF4-FFF2-40B4-BE49-F238E27FC236}">
                <a16:creationId xmlns:a16="http://schemas.microsoft.com/office/drawing/2014/main" id="{A32C854B-AF41-618D-86B1-16C78F1ADE9D}"/>
              </a:ext>
            </a:extLst>
          </p:cNvPr>
          <p:cNvSpPr>
            <a:spLocks noGrp="1"/>
          </p:cNvSpPr>
          <p:nvPr>
            <p:ph type="sldNum" sz="quarter" idx="12"/>
          </p:nvPr>
        </p:nvSpPr>
        <p:spPr/>
        <p:txBody>
          <a:bodyPr/>
          <a:lstStyle/>
          <a:p>
            <a:fld id="{B6F15528-21DE-4FAA-801E-634DDDAF4B2B}" type="slidenum">
              <a:rPr lang="en-US" smtClean="0"/>
              <a:pPr/>
              <a:t>11</a:t>
            </a:fld>
            <a:endParaRPr lang="en-US"/>
          </a:p>
        </p:txBody>
      </p:sp>
      <p:grpSp>
        <p:nvGrpSpPr>
          <p:cNvPr id="4" name="Group 7">
            <a:extLst>
              <a:ext uri="{FF2B5EF4-FFF2-40B4-BE49-F238E27FC236}">
                <a16:creationId xmlns:a16="http://schemas.microsoft.com/office/drawing/2014/main" id="{0C0E6D01-0499-6606-1FDA-0BC548A64A61}"/>
              </a:ext>
            </a:extLst>
          </p:cNvPr>
          <p:cNvGrpSpPr/>
          <p:nvPr/>
        </p:nvGrpSpPr>
        <p:grpSpPr>
          <a:xfrm>
            <a:off x="533400" y="495300"/>
            <a:ext cx="771999" cy="771999"/>
            <a:chOff x="0" y="0"/>
            <a:chExt cx="6350000" cy="6350000"/>
          </a:xfrm>
        </p:grpSpPr>
        <p:sp>
          <p:nvSpPr>
            <p:cNvPr id="5" name="Freeform 8">
              <a:extLst>
                <a:ext uri="{FF2B5EF4-FFF2-40B4-BE49-F238E27FC236}">
                  <a16:creationId xmlns:a16="http://schemas.microsoft.com/office/drawing/2014/main" id="{8B23B6CC-19E1-E342-4198-DBB4F75612AF}"/>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6" name="TextBox 17">
            <a:extLst>
              <a:ext uri="{FF2B5EF4-FFF2-40B4-BE49-F238E27FC236}">
                <a16:creationId xmlns:a16="http://schemas.microsoft.com/office/drawing/2014/main" id="{7C7F5BF5-25A1-DF46-B464-B8E9C96CB643}"/>
              </a:ext>
            </a:extLst>
          </p:cNvPr>
          <p:cNvSpPr txBox="1"/>
          <p:nvPr/>
        </p:nvSpPr>
        <p:spPr>
          <a:xfrm>
            <a:off x="646793" y="48894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dirty="0">
                <a:solidFill>
                  <a:srgbClr val="FFFFFF"/>
                </a:solidFill>
                <a:latin typeface="Open Sans 1 Bold"/>
              </a:rPr>
              <a:t>4</a:t>
            </a:r>
            <a:endParaRPr lang="en-US" sz="3600" u="none" dirty="0">
              <a:solidFill>
                <a:srgbClr val="FFFFFF"/>
              </a:solidFill>
              <a:latin typeface="Open Sans 1 Bold"/>
            </a:endParaRPr>
          </a:p>
        </p:txBody>
      </p:sp>
      <p:sp>
        <p:nvSpPr>
          <p:cNvPr id="2" name="Textfeld 1">
            <a:extLst>
              <a:ext uri="{FF2B5EF4-FFF2-40B4-BE49-F238E27FC236}">
                <a16:creationId xmlns:a16="http://schemas.microsoft.com/office/drawing/2014/main" id="{6E24C8EC-9577-4C0D-6426-88EF1C0DF42F}"/>
              </a:ext>
            </a:extLst>
          </p:cNvPr>
          <p:cNvSpPr txBox="1"/>
          <p:nvPr/>
        </p:nvSpPr>
        <p:spPr>
          <a:xfrm>
            <a:off x="2438400" y="3009900"/>
            <a:ext cx="14623170" cy="3247043"/>
          </a:xfrm>
          <a:prstGeom prst="rect">
            <a:avLst/>
          </a:prstGeom>
          <a:noFill/>
        </p:spPr>
        <p:txBody>
          <a:bodyPr wrap="none" rtlCol="0">
            <a:spAutoFit/>
          </a:bodyPr>
          <a:lstStyle/>
          <a:p>
            <a:pPr marL="342900" indent="-450900">
              <a:spcBef>
                <a:spcPts val="600"/>
              </a:spcBef>
              <a:spcAft>
                <a:spcPts val="600"/>
              </a:spcAft>
              <a:buFont typeface="+mj-lt"/>
              <a:buAutoNum type="arabicPeriod"/>
            </a:pPr>
            <a:r>
              <a:rPr lang="de-DE" sz="3600" dirty="0"/>
              <a:t>Schneide die Kärtchen auf dem Arbeitsblatt entlang der Linien aus.</a:t>
            </a:r>
          </a:p>
          <a:p>
            <a:pPr marL="342900" indent="-450900">
              <a:spcBef>
                <a:spcPts val="600"/>
              </a:spcBef>
              <a:spcAft>
                <a:spcPts val="600"/>
              </a:spcAft>
              <a:buFont typeface="+mj-lt"/>
              <a:buAutoNum type="arabicPeriod"/>
            </a:pPr>
            <a:r>
              <a:rPr lang="de-DE" sz="3600" dirty="0" err="1"/>
              <a:t>Lies</a:t>
            </a:r>
            <a:r>
              <a:rPr lang="de-DE" sz="3600" dirty="0"/>
              <a:t> die Kärtchen in Ruhe durch (leise, für dich) und sortiere sie in 3 Stapel:</a:t>
            </a:r>
          </a:p>
          <a:p>
            <a:pPr marL="342900" indent="-342900">
              <a:spcBef>
                <a:spcPts val="600"/>
              </a:spcBef>
              <a:buFont typeface="+mj-lt"/>
              <a:buAutoNum type="arabicPeriod"/>
            </a:pPr>
            <a:endParaRPr lang="de-DE" sz="3600" dirty="0"/>
          </a:p>
          <a:p>
            <a:pPr marL="342900" indent="-342900">
              <a:spcBef>
                <a:spcPts val="600"/>
              </a:spcBef>
              <a:buFont typeface="+mj-lt"/>
              <a:buAutoNum type="arabicPeriod"/>
            </a:pPr>
            <a:endParaRPr lang="de-DE" sz="3600" dirty="0"/>
          </a:p>
          <a:p>
            <a:pPr marL="342900" indent="-342900">
              <a:buFont typeface="+mj-lt"/>
              <a:buAutoNum type="arabicPeriod"/>
            </a:pPr>
            <a:endParaRPr lang="de-DE" sz="3600" dirty="0"/>
          </a:p>
        </p:txBody>
      </p:sp>
      <p:grpSp>
        <p:nvGrpSpPr>
          <p:cNvPr id="10" name="Gruppieren 9">
            <a:extLst>
              <a:ext uri="{FF2B5EF4-FFF2-40B4-BE49-F238E27FC236}">
                <a16:creationId xmlns:a16="http://schemas.microsoft.com/office/drawing/2014/main" id="{07E9E389-C8CC-2854-8871-4C4012D36D9B}"/>
              </a:ext>
            </a:extLst>
          </p:cNvPr>
          <p:cNvGrpSpPr/>
          <p:nvPr/>
        </p:nvGrpSpPr>
        <p:grpSpPr>
          <a:xfrm>
            <a:off x="2691754" y="4633421"/>
            <a:ext cx="12778313" cy="3807943"/>
            <a:chOff x="2819400" y="4633421"/>
            <a:chExt cx="12778313" cy="3807943"/>
          </a:xfrm>
        </p:grpSpPr>
        <p:pic>
          <p:nvPicPr>
            <p:cNvPr id="8" name="Grafik 7">
              <a:extLst>
                <a:ext uri="{FF2B5EF4-FFF2-40B4-BE49-F238E27FC236}">
                  <a16:creationId xmlns:a16="http://schemas.microsoft.com/office/drawing/2014/main" id="{90AD0611-A5BF-FC88-78BD-7E9DF6BB2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019" y="4762500"/>
              <a:ext cx="12597694" cy="3678864"/>
            </a:xfrm>
            <a:prstGeom prst="rect">
              <a:avLst/>
            </a:prstGeom>
          </p:spPr>
        </p:pic>
        <p:sp>
          <p:nvSpPr>
            <p:cNvPr id="9" name="Rechteck 8">
              <a:extLst>
                <a:ext uri="{FF2B5EF4-FFF2-40B4-BE49-F238E27FC236}">
                  <a16:creationId xmlns:a16="http://schemas.microsoft.com/office/drawing/2014/main" id="{8C63C882-1C8A-E162-9100-D9247036F16B}"/>
                </a:ext>
              </a:extLst>
            </p:cNvPr>
            <p:cNvSpPr/>
            <p:nvPr/>
          </p:nvSpPr>
          <p:spPr>
            <a:xfrm>
              <a:off x="2819400" y="4633421"/>
              <a:ext cx="533400" cy="5100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50396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869325" y="1019775"/>
            <a:ext cx="14514713" cy="1231106"/>
          </a:xfrm>
          <a:prstGeom prst="rect">
            <a:avLst/>
          </a:prstGeom>
        </p:spPr>
        <p:txBody>
          <a:bodyPr wrap="square" lIns="0" tIns="0" rIns="0" bIns="0" rtlCol="0" anchor="t">
            <a:spAutoFit/>
          </a:bodyPr>
          <a:lstStyle/>
          <a:p>
            <a:pPr marL="0" lvl="0" indent="0" algn="ctr">
              <a:lnSpc>
                <a:spcPts val="9600"/>
              </a:lnSpc>
              <a:spcBef>
                <a:spcPct val="0"/>
              </a:spcBef>
            </a:pPr>
            <a:r>
              <a:rPr lang="de-AT" sz="8000" dirty="0">
                <a:solidFill>
                  <a:srgbClr val="000000"/>
                </a:solidFill>
                <a:latin typeface="Open Sans 2 Bold"/>
              </a:rPr>
              <a:t>Anleitung</a:t>
            </a:r>
          </a:p>
        </p:txBody>
      </p:sp>
      <p:sp>
        <p:nvSpPr>
          <p:cNvPr id="39" name="Fußzeilenplatzhalter 38">
            <a:extLst>
              <a:ext uri="{FF2B5EF4-FFF2-40B4-BE49-F238E27FC236}">
                <a16:creationId xmlns:a16="http://schemas.microsoft.com/office/drawing/2014/main" id="{3065B3B9-9DE3-396B-FC8A-0A407B26A42C}"/>
              </a:ext>
            </a:extLst>
          </p:cNvPr>
          <p:cNvSpPr>
            <a:spLocks noGrp="1"/>
          </p:cNvSpPr>
          <p:nvPr>
            <p:ph type="ftr" sz="quarter" idx="11"/>
          </p:nvPr>
        </p:nvSpPr>
        <p:spPr/>
        <p:txBody>
          <a:bodyPr/>
          <a:lstStyle/>
          <a:p>
            <a:r>
              <a:rPr lang="de-DE" sz="1400" dirty="0"/>
              <a:t>Workshop Aktive Mobilität und Wohlbefinden – Modul 1 Mobilität und Verkehr, Verkehrsmittel</a:t>
            </a:r>
            <a:endParaRPr lang="en-US" sz="1400" dirty="0"/>
          </a:p>
        </p:txBody>
      </p:sp>
      <p:sp>
        <p:nvSpPr>
          <p:cNvPr id="40" name="Foliennummernplatzhalter 39">
            <a:extLst>
              <a:ext uri="{FF2B5EF4-FFF2-40B4-BE49-F238E27FC236}">
                <a16:creationId xmlns:a16="http://schemas.microsoft.com/office/drawing/2014/main" id="{A32C854B-AF41-618D-86B1-16C78F1ADE9D}"/>
              </a:ext>
            </a:extLst>
          </p:cNvPr>
          <p:cNvSpPr>
            <a:spLocks noGrp="1"/>
          </p:cNvSpPr>
          <p:nvPr>
            <p:ph type="sldNum" sz="quarter" idx="12"/>
          </p:nvPr>
        </p:nvSpPr>
        <p:spPr/>
        <p:txBody>
          <a:bodyPr/>
          <a:lstStyle/>
          <a:p>
            <a:fld id="{B6F15528-21DE-4FAA-801E-634DDDAF4B2B}" type="slidenum">
              <a:rPr lang="en-US" smtClean="0"/>
              <a:pPr/>
              <a:t>12</a:t>
            </a:fld>
            <a:endParaRPr lang="en-US"/>
          </a:p>
        </p:txBody>
      </p:sp>
      <p:grpSp>
        <p:nvGrpSpPr>
          <p:cNvPr id="4" name="Group 7">
            <a:extLst>
              <a:ext uri="{FF2B5EF4-FFF2-40B4-BE49-F238E27FC236}">
                <a16:creationId xmlns:a16="http://schemas.microsoft.com/office/drawing/2014/main" id="{0C0E6D01-0499-6606-1FDA-0BC548A64A61}"/>
              </a:ext>
            </a:extLst>
          </p:cNvPr>
          <p:cNvGrpSpPr/>
          <p:nvPr/>
        </p:nvGrpSpPr>
        <p:grpSpPr>
          <a:xfrm>
            <a:off x="533400" y="495300"/>
            <a:ext cx="771999" cy="771999"/>
            <a:chOff x="0" y="0"/>
            <a:chExt cx="6350000" cy="6350000"/>
          </a:xfrm>
        </p:grpSpPr>
        <p:sp>
          <p:nvSpPr>
            <p:cNvPr id="5" name="Freeform 8">
              <a:extLst>
                <a:ext uri="{FF2B5EF4-FFF2-40B4-BE49-F238E27FC236}">
                  <a16:creationId xmlns:a16="http://schemas.microsoft.com/office/drawing/2014/main" id="{8B23B6CC-19E1-E342-4198-DBB4F75612AF}"/>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6" name="TextBox 17">
            <a:extLst>
              <a:ext uri="{FF2B5EF4-FFF2-40B4-BE49-F238E27FC236}">
                <a16:creationId xmlns:a16="http://schemas.microsoft.com/office/drawing/2014/main" id="{7C7F5BF5-25A1-DF46-B464-B8E9C96CB643}"/>
              </a:ext>
            </a:extLst>
          </p:cNvPr>
          <p:cNvSpPr txBox="1"/>
          <p:nvPr/>
        </p:nvSpPr>
        <p:spPr>
          <a:xfrm>
            <a:off x="646793" y="48894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dirty="0">
                <a:solidFill>
                  <a:srgbClr val="FFFFFF"/>
                </a:solidFill>
                <a:latin typeface="Open Sans 1 Bold"/>
              </a:rPr>
              <a:t>4</a:t>
            </a:r>
            <a:endParaRPr lang="en-US" sz="3600" u="none" dirty="0">
              <a:solidFill>
                <a:srgbClr val="FFFFFF"/>
              </a:solidFill>
              <a:latin typeface="Open Sans 1 Bold"/>
            </a:endParaRPr>
          </a:p>
        </p:txBody>
      </p:sp>
      <p:sp>
        <p:nvSpPr>
          <p:cNvPr id="2" name="Textfeld 1">
            <a:extLst>
              <a:ext uri="{FF2B5EF4-FFF2-40B4-BE49-F238E27FC236}">
                <a16:creationId xmlns:a16="http://schemas.microsoft.com/office/drawing/2014/main" id="{6E24C8EC-9577-4C0D-6426-88EF1C0DF42F}"/>
              </a:ext>
            </a:extLst>
          </p:cNvPr>
          <p:cNvSpPr txBox="1"/>
          <p:nvPr/>
        </p:nvSpPr>
        <p:spPr>
          <a:xfrm>
            <a:off x="2566046" y="3009900"/>
            <a:ext cx="7713394" cy="2539157"/>
          </a:xfrm>
          <a:prstGeom prst="rect">
            <a:avLst/>
          </a:prstGeom>
          <a:noFill/>
        </p:spPr>
        <p:txBody>
          <a:bodyPr wrap="none" rtlCol="0">
            <a:spAutoFit/>
          </a:bodyPr>
          <a:lstStyle/>
          <a:p>
            <a:pPr>
              <a:spcBef>
                <a:spcPts val="600"/>
              </a:spcBef>
              <a:spcAft>
                <a:spcPts val="600"/>
              </a:spcAft>
            </a:pPr>
            <a:r>
              <a:rPr lang="de-DE" sz="3600" dirty="0"/>
              <a:t>3. Sortiere die Kärtchen in die Pyramide</a:t>
            </a:r>
          </a:p>
          <a:p>
            <a:pPr marL="342900" indent="-342900">
              <a:spcBef>
                <a:spcPts val="600"/>
              </a:spcBef>
              <a:buFont typeface="+mj-lt"/>
              <a:buAutoNum type="arabicPeriod"/>
            </a:pPr>
            <a:endParaRPr lang="de-DE" sz="3600" dirty="0"/>
          </a:p>
          <a:p>
            <a:pPr marL="342900" indent="-342900">
              <a:spcBef>
                <a:spcPts val="600"/>
              </a:spcBef>
              <a:buFont typeface="+mj-lt"/>
              <a:buAutoNum type="arabicPeriod"/>
            </a:pPr>
            <a:endParaRPr lang="de-DE" sz="3600" dirty="0"/>
          </a:p>
          <a:p>
            <a:pPr marL="342900" indent="-342900">
              <a:buFont typeface="+mj-lt"/>
              <a:buAutoNum type="arabicPeriod"/>
            </a:pPr>
            <a:endParaRPr lang="de-DE" sz="3600" dirty="0"/>
          </a:p>
        </p:txBody>
      </p:sp>
      <p:pic>
        <p:nvPicPr>
          <p:cNvPr id="13" name="Picture 2" descr="Revealing Children's Experiences and Emotions through Q Methodology">
            <a:extLst>
              <a:ext uri="{FF2B5EF4-FFF2-40B4-BE49-F238E27FC236}">
                <a16:creationId xmlns:a16="http://schemas.microsoft.com/office/drawing/2014/main" id="{3E7BAB2C-49DF-2529-2C03-2A6A9C6D222E}"/>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7585364" y="1943100"/>
            <a:ext cx="9601200" cy="8577072"/>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a:extLst>
              <a:ext uri="{FF2B5EF4-FFF2-40B4-BE49-F238E27FC236}">
                <a16:creationId xmlns:a16="http://schemas.microsoft.com/office/drawing/2014/main" id="{C9B72DD9-3247-6C36-3BDC-DA63D30CFB23}"/>
              </a:ext>
            </a:extLst>
          </p:cNvPr>
          <p:cNvSpPr txBox="1"/>
          <p:nvPr/>
        </p:nvSpPr>
        <p:spPr>
          <a:xfrm>
            <a:off x="12750767" y="9699109"/>
            <a:ext cx="5502597" cy="369332"/>
          </a:xfrm>
          <a:prstGeom prst="rect">
            <a:avLst/>
          </a:prstGeom>
          <a:noFill/>
        </p:spPr>
        <p:txBody>
          <a:bodyPr wrap="none" rtlCol="0">
            <a:spAutoFit/>
          </a:bodyPr>
          <a:lstStyle/>
          <a:p>
            <a:r>
              <a:rPr lang="de-AT" b="0" i="0" dirty="0">
                <a:solidFill>
                  <a:srgbClr val="1C1D1E"/>
                </a:solidFill>
                <a:effectLst/>
                <a:latin typeface="Open Sans" panose="020B0606030504020204" pitchFamily="34" charset="0"/>
              </a:rPr>
              <a:t>Illustration: </a:t>
            </a:r>
            <a:r>
              <a:rPr lang="de-AT" b="0" i="0" dirty="0" err="1">
                <a:solidFill>
                  <a:srgbClr val="1C1D1E"/>
                </a:solidFill>
                <a:effectLst/>
                <a:latin typeface="Open Sans" panose="020B0606030504020204" pitchFamily="34" charset="0"/>
              </a:rPr>
              <a:t>Ingunn</a:t>
            </a:r>
            <a:r>
              <a:rPr lang="de-AT" b="0" i="0" dirty="0">
                <a:solidFill>
                  <a:srgbClr val="1C1D1E"/>
                </a:solidFill>
                <a:effectLst/>
                <a:latin typeface="Open Sans" panose="020B0606030504020204" pitchFamily="34" charset="0"/>
              </a:rPr>
              <a:t> T. </a:t>
            </a:r>
            <a:r>
              <a:rPr lang="de-AT" b="0" i="0" dirty="0" err="1">
                <a:solidFill>
                  <a:srgbClr val="1C1D1E"/>
                </a:solidFill>
                <a:effectLst/>
                <a:latin typeface="Open Sans" panose="020B0606030504020204" pitchFamily="34" charset="0"/>
              </a:rPr>
              <a:t>Ellingsen</a:t>
            </a:r>
            <a:r>
              <a:rPr lang="de-AT" b="0" i="0" dirty="0">
                <a:solidFill>
                  <a:srgbClr val="1C1D1E"/>
                </a:solidFill>
                <a:effectLst/>
                <a:latin typeface="Open Sans" panose="020B0606030504020204" pitchFamily="34" charset="0"/>
              </a:rPr>
              <a:t> and Ole A. </a:t>
            </a:r>
            <a:r>
              <a:rPr lang="de-AT" b="0" i="0" dirty="0" err="1">
                <a:solidFill>
                  <a:srgbClr val="1C1D1E"/>
                </a:solidFill>
                <a:effectLst/>
                <a:latin typeface="Open Sans" panose="020B0606030504020204" pitchFamily="34" charset="0"/>
              </a:rPr>
              <a:t>Hauge</a:t>
            </a:r>
            <a:endParaRPr lang="de-DE" dirty="0"/>
          </a:p>
        </p:txBody>
      </p:sp>
      <p:grpSp>
        <p:nvGrpSpPr>
          <p:cNvPr id="15" name="Gruppieren 14">
            <a:extLst>
              <a:ext uri="{FF2B5EF4-FFF2-40B4-BE49-F238E27FC236}">
                <a16:creationId xmlns:a16="http://schemas.microsoft.com/office/drawing/2014/main" id="{B76C8817-DDE5-ED4A-3B3B-F79D9AE02B13}"/>
              </a:ext>
            </a:extLst>
          </p:cNvPr>
          <p:cNvGrpSpPr/>
          <p:nvPr/>
        </p:nvGrpSpPr>
        <p:grpSpPr>
          <a:xfrm>
            <a:off x="919398" y="4006922"/>
            <a:ext cx="6452246" cy="1968982"/>
            <a:chOff x="2819400" y="4633421"/>
            <a:chExt cx="12778313" cy="3807943"/>
          </a:xfrm>
        </p:grpSpPr>
        <p:pic>
          <p:nvPicPr>
            <p:cNvPr id="16" name="Grafik 15">
              <a:extLst>
                <a:ext uri="{FF2B5EF4-FFF2-40B4-BE49-F238E27FC236}">
                  <a16:creationId xmlns:a16="http://schemas.microsoft.com/office/drawing/2014/main" id="{871B858C-659C-4172-E3A3-B8948FBC52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019" y="4762500"/>
              <a:ext cx="12597694" cy="3678864"/>
            </a:xfrm>
            <a:prstGeom prst="rect">
              <a:avLst/>
            </a:prstGeom>
          </p:spPr>
        </p:pic>
        <p:sp>
          <p:nvSpPr>
            <p:cNvPr id="17" name="Rechteck 16">
              <a:extLst>
                <a:ext uri="{FF2B5EF4-FFF2-40B4-BE49-F238E27FC236}">
                  <a16:creationId xmlns:a16="http://schemas.microsoft.com/office/drawing/2014/main" id="{CF7DF3D2-77BE-EF36-718B-A0F9BEB6D274}"/>
                </a:ext>
              </a:extLst>
            </p:cNvPr>
            <p:cNvSpPr/>
            <p:nvPr/>
          </p:nvSpPr>
          <p:spPr>
            <a:xfrm>
              <a:off x="2819400" y="4633421"/>
              <a:ext cx="533400" cy="5100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0" name="Gekrümmte Verbindung 29">
            <a:extLst>
              <a:ext uri="{FF2B5EF4-FFF2-40B4-BE49-F238E27FC236}">
                <a16:creationId xmlns:a16="http://schemas.microsoft.com/office/drawing/2014/main" id="{8CB91893-9039-77DA-052C-48521FB027A4}"/>
              </a:ext>
            </a:extLst>
          </p:cNvPr>
          <p:cNvCxnSpPr>
            <a:cxnSpLocks/>
          </p:cNvCxnSpPr>
          <p:nvPr/>
        </p:nvCxnSpPr>
        <p:spPr>
          <a:xfrm>
            <a:off x="6172200" y="5769942"/>
            <a:ext cx="1981200" cy="745158"/>
          </a:xfrm>
          <a:prstGeom prst="curved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Gekrümmte Verbindung 31">
            <a:extLst>
              <a:ext uri="{FF2B5EF4-FFF2-40B4-BE49-F238E27FC236}">
                <a16:creationId xmlns:a16="http://schemas.microsoft.com/office/drawing/2014/main" id="{21C2F59B-8381-B5EF-D680-5DD448FE2FA7}"/>
              </a:ext>
            </a:extLst>
          </p:cNvPr>
          <p:cNvCxnSpPr>
            <a:cxnSpLocks/>
          </p:cNvCxnSpPr>
          <p:nvPr/>
        </p:nvCxnSpPr>
        <p:spPr>
          <a:xfrm>
            <a:off x="2057400" y="5769942"/>
            <a:ext cx="6553200" cy="3183558"/>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06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869325" y="1019775"/>
            <a:ext cx="14514713" cy="1231106"/>
          </a:xfrm>
          <a:prstGeom prst="rect">
            <a:avLst/>
          </a:prstGeom>
        </p:spPr>
        <p:txBody>
          <a:bodyPr wrap="square" lIns="0" tIns="0" rIns="0" bIns="0" rtlCol="0" anchor="t">
            <a:spAutoFit/>
          </a:bodyPr>
          <a:lstStyle/>
          <a:p>
            <a:pPr marL="0" lvl="0" indent="0" algn="ctr">
              <a:lnSpc>
                <a:spcPts val="9600"/>
              </a:lnSpc>
              <a:spcBef>
                <a:spcPct val="0"/>
              </a:spcBef>
            </a:pPr>
            <a:r>
              <a:rPr lang="de-AT" sz="8000" dirty="0">
                <a:solidFill>
                  <a:srgbClr val="000000"/>
                </a:solidFill>
                <a:latin typeface="Open Sans 2 Bold"/>
              </a:rPr>
              <a:t>Anleitung</a:t>
            </a:r>
          </a:p>
        </p:txBody>
      </p:sp>
      <p:sp>
        <p:nvSpPr>
          <p:cNvPr id="39" name="Fußzeilenplatzhalter 38">
            <a:extLst>
              <a:ext uri="{FF2B5EF4-FFF2-40B4-BE49-F238E27FC236}">
                <a16:creationId xmlns:a16="http://schemas.microsoft.com/office/drawing/2014/main" id="{3065B3B9-9DE3-396B-FC8A-0A407B26A42C}"/>
              </a:ext>
            </a:extLst>
          </p:cNvPr>
          <p:cNvSpPr>
            <a:spLocks noGrp="1"/>
          </p:cNvSpPr>
          <p:nvPr>
            <p:ph type="ftr" sz="quarter" idx="11"/>
          </p:nvPr>
        </p:nvSpPr>
        <p:spPr/>
        <p:txBody>
          <a:bodyPr/>
          <a:lstStyle/>
          <a:p>
            <a:r>
              <a:rPr lang="de-DE" sz="1400" dirty="0"/>
              <a:t>Workshop Aktive Mobilität und Wohlbefinden – Modul 1 Mobilität und Verkehr, Verkehrsmittel</a:t>
            </a:r>
            <a:endParaRPr lang="en-US" sz="1400" dirty="0"/>
          </a:p>
        </p:txBody>
      </p:sp>
      <p:sp>
        <p:nvSpPr>
          <p:cNvPr id="40" name="Foliennummernplatzhalter 39">
            <a:extLst>
              <a:ext uri="{FF2B5EF4-FFF2-40B4-BE49-F238E27FC236}">
                <a16:creationId xmlns:a16="http://schemas.microsoft.com/office/drawing/2014/main" id="{A32C854B-AF41-618D-86B1-16C78F1ADE9D}"/>
              </a:ext>
            </a:extLst>
          </p:cNvPr>
          <p:cNvSpPr>
            <a:spLocks noGrp="1"/>
          </p:cNvSpPr>
          <p:nvPr>
            <p:ph type="sldNum" sz="quarter" idx="12"/>
          </p:nvPr>
        </p:nvSpPr>
        <p:spPr/>
        <p:txBody>
          <a:bodyPr/>
          <a:lstStyle/>
          <a:p>
            <a:fld id="{B6F15528-21DE-4FAA-801E-634DDDAF4B2B}" type="slidenum">
              <a:rPr lang="en-US" smtClean="0"/>
              <a:pPr/>
              <a:t>13</a:t>
            </a:fld>
            <a:endParaRPr lang="en-US"/>
          </a:p>
        </p:txBody>
      </p:sp>
      <p:grpSp>
        <p:nvGrpSpPr>
          <p:cNvPr id="4" name="Group 7">
            <a:extLst>
              <a:ext uri="{FF2B5EF4-FFF2-40B4-BE49-F238E27FC236}">
                <a16:creationId xmlns:a16="http://schemas.microsoft.com/office/drawing/2014/main" id="{0C0E6D01-0499-6606-1FDA-0BC548A64A61}"/>
              </a:ext>
            </a:extLst>
          </p:cNvPr>
          <p:cNvGrpSpPr/>
          <p:nvPr/>
        </p:nvGrpSpPr>
        <p:grpSpPr>
          <a:xfrm>
            <a:off x="533400" y="495300"/>
            <a:ext cx="771999" cy="771999"/>
            <a:chOff x="0" y="0"/>
            <a:chExt cx="6350000" cy="6350000"/>
          </a:xfrm>
        </p:grpSpPr>
        <p:sp>
          <p:nvSpPr>
            <p:cNvPr id="5" name="Freeform 8">
              <a:extLst>
                <a:ext uri="{FF2B5EF4-FFF2-40B4-BE49-F238E27FC236}">
                  <a16:creationId xmlns:a16="http://schemas.microsoft.com/office/drawing/2014/main" id="{8B23B6CC-19E1-E342-4198-DBB4F75612AF}"/>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6" name="TextBox 17">
            <a:extLst>
              <a:ext uri="{FF2B5EF4-FFF2-40B4-BE49-F238E27FC236}">
                <a16:creationId xmlns:a16="http://schemas.microsoft.com/office/drawing/2014/main" id="{7C7F5BF5-25A1-DF46-B464-B8E9C96CB643}"/>
              </a:ext>
            </a:extLst>
          </p:cNvPr>
          <p:cNvSpPr txBox="1"/>
          <p:nvPr/>
        </p:nvSpPr>
        <p:spPr>
          <a:xfrm>
            <a:off x="646793" y="48894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dirty="0">
                <a:solidFill>
                  <a:srgbClr val="FFFFFF"/>
                </a:solidFill>
                <a:latin typeface="Open Sans 1 Bold"/>
              </a:rPr>
              <a:t>4</a:t>
            </a:r>
            <a:endParaRPr lang="en-US" sz="3600" u="none" dirty="0">
              <a:solidFill>
                <a:srgbClr val="FFFFFF"/>
              </a:solidFill>
              <a:latin typeface="Open Sans 1 Bold"/>
            </a:endParaRPr>
          </a:p>
        </p:txBody>
      </p:sp>
      <p:sp>
        <p:nvSpPr>
          <p:cNvPr id="2" name="Textfeld 1">
            <a:extLst>
              <a:ext uri="{FF2B5EF4-FFF2-40B4-BE49-F238E27FC236}">
                <a16:creationId xmlns:a16="http://schemas.microsoft.com/office/drawing/2014/main" id="{6E24C8EC-9577-4C0D-6426-88EF1C0DF42F}"/>
              </a:ext>
            </a:extLst>
          </p:cNvPr>
          <p:cNvSpPr txBox="1"/>
          <p:nvPr/>
        </p:nvSpPr>
        <p:spPr>
          <a:xfrm>
            <a:off x="2566046" y="3009900"/>
            <a:ext cx="14304429" cy="2539157"/>
          </a:xfrm>
          <a:prstGeom prst="rect">
            <a:avLst/>
          </a:prstGeom>
          <a:noFill/>
        </p:spPr>
        <p:txBody>
          <a:bodyPr wrap="none" rtlCol="0">
            <a:spAutoFit/>
          </a:bodyPr>
          <a:lstStyle/>
          <a:p>
            <a:pPr>
              <a:spcBef>
                <a:spcPts val="600"/>
              </a:spcBef>
              <a:spcAft>
                <a:spcPts val="600"/>
              </a:spcAft>
            </a:pPr>
            <a:r>
              <a:rPr lang="de-DE" sz="3600" dirty="0"/>
              <a:t>4. Klebe die Kärtchen auf und bemale (schraffiere) sie mit folgenden Farben:</a:t>
            </a:r>
          </a:p>
          <a:p>
            <a:pPr marL="342900" indent="-342900">
              <a:spcBef>
                <a:spcPts val="600"/>
              </a:spcBef>
              <a:buFont typeface="+mj-lt"/>
              <a:buAutoNum type="arabicPeriod"/>
            </a:pPr>
            <a:endParaRPr lang="de-DE" sz="3600" dirty="0"/>
          </a:p>
          <a:p>
            <a:pPr marL="342900" indent="-342900">
              <a:spcBef>
                <a:spcPts val="600"/>
              </a:spcBef>
              <a:buFont typeface="+mj-lt"/>
              <a:buAutoNum type="arabicPeriod"/>
            </a:pPr>
            <a:endParaRPr lang="de-DE" sz="3600" dirty="0"/>
          </a:p>
          <a:p>
            <a:pPr marL="342900" indent="-342900">
              <a:buFont typeface="+mj-lt"/>
              <a:buAutoNum type="arabicPeriod"/>
            </a:pPr>
            <a:endParaRPr lang="de-DE" sz="3600" dirty="0"/>
          </a:p>
        </p:txBody>
      </p:sp>
      <p:sp>
        <p:nvSpPr>
          <p:cNvPr id="14" name="Textfeld 13">
            <a:extLst>
              <a:ext uri="{FF2B5EF4-FFF2-40B4-BE49-F238E27FC236}">
                <a16:creationId xmlns:a16="http://schemas.microsoft.com/office/drawing/2014/main" id="{C9B72DD9-3247-6C36-3BDC-DA63D30CFB23}"/>
              </a:ext>
            </a:extLst>
          </p:cNvPr>
          <p:cNvSpPr txBox="1"/>
          <p:nvPr/>
        </p:nvSpPr>
        <p:spPr>
          <a:xfrm>
            <a:off x="12750767" y="9699109"/>
            <a:ext cx="5502597" cy="369332"/>
          </a:xfrm>
          <a:prstGeom prst="rect">
            <a:avLst/>
          </a:prstGeom>
          <a:noFill/>
        </p:spPr>
        <p:txBody>
          <a:bodyPr wrap="none" rtlCol="0">
            <a:spAutoFit/>
          </a:bodyPr>
          <a:lstStyle/>
          <a:p>
            <a:r>
              <a:rPr lang="de-AT" b="0" i="0" dirty="0">
                <a:solidFill>
                  <a:srgbClr val="1C1D1E"/>
                </a:solidFill>
                <a:effectLst/>
                <a:latin typeface="Open Sans" panose="020B0606030504020204" pitchFamily="34" charset="0"/>
              </a:rPr>
              <a:t>Illustration: </a:t>
            </a:r>
            <a:r>
              <a:rPr lang="de-AT" b="0" i="0" dirty="0" err="1">
                <a:solidFill>
                  <a:srgbClr val="1C1D1E"/>
                </a:solidFill>
                <a:effectLst/>
                <a:latin typeface="Open Sans" panose="020B0606030504020204" pitchFamily="34" charset="0"/>
              </a:rPr>
              <a:t>Ingunn</a:t>
            </a:r>
            <a:r>
              <a:rPr lang="de-AT" b="0" i="0" dirty="0">
                <a:solidFill>
                  <a:srgbClr val="1C1D1E"/>
                </a:solidFill>
                <a:effectLst/>
                <a:latin typeface="Open Sans" panose="020B0606030504020204" pitchFamily="34" charset="0"/>
              </a:rPr>
              <a:t> T. </a:t>
            </a:r>
            <a:r>
              <a:rPr lang="de-AT" b="0" i="0" dirty="0" err="1">
                <a:solidFill>
                  <a:srgbClr val="1C1D1E"/>
                </a:solidFill>
                <a:effectLst/>
                <a:latin typeface="Open Sans" panose="020B0606030504020204" pitchFamily="34" charset="0"/>
              </a:rPr>
              <a:t>Ellingsen</a:t>
            </a:r>
            <a:r>
              <a:rPr lang="de-AT" b="0" i="0" dirty="0">
                <a:solidFill>
                  <a:srgbClr val="1C1D1E"/>
                </a:solidFill>
                <a:effectLst/>
                <a:latin typeface="Open Sans" panose="020B0606030504020204" pitchFamily="34" charset="0"/>
              </a:rPr>
              <a:t> and Ole A. </a:t>
            </a:r>
            <a:r>
              <a:rPr lang="de-AT" b="0" i="0" dirty="0" err="1">
                <a:solidFill>
                  <a:srgbClr val="1C1D1E"/>
                </a:solidFill>
                <a:effectLst/>
                <a:latin typeface="Open Sans" panose="020B0606030504020204" pitchFamily="34" charset="0"/>
              </a:rPr>
              <a:t>Hauge</a:t>
            </a:r>
            <a:endParaRPr lang="de-DE" dirty="0"/>
          </a:p>
        </p:txBody>
      </p:sp>
      <p:sp>
        <p:nvSpPr>
          <p:cNvPr id="8" name="Textfeld 7">
            <a:extLst>
              <a:ext uri="{FF2B5EF4-FFF2-40B4-BE49-F238E27FC236}">
                <a16:creationId xmlns:a16="http://schemas.microsoft.com/office/drawing/2014/main" id="{2D84A47F-4C5A-FCF8-D77B-F56AFE54406A}"/>
              </a:ext>
            </a:extLst>
          </p:cNvPr>
          <p:cNvSpPr txBox="1"/>
          <p:nvPr/>
        </p:nvSpPr>
        <p:spPr>
          <a:xfrm>
            <a:off x="3183590" y="4092084"/>
            <a:ext cx="12538364" cy="4431983"/>
          </a:xfrm>
          <a:prstGeom prst="rect">
            <a:avLst/>
          </a:prstGeom>
          <a:noFill/>
        </p:spPr>
        <p:txBody>
          <a:bodyPr wrap="square">
            <a:spAutoFit/>
          </a:bodyPr>
          <a:lstStyle/>
          <a:p>
            <a:pPr marL="342900" lvl="0" indent="-342900">
              <a:spcBef>
                <a:spcPts val="600"/>
              </a:spcBef>
              <a:buFont typeface="Symbol" pitchFamily="2" charset="2"/>
              <a:buChar char=""/>
            </a:pPr>
            <a:r>
              <a:rPr lang="de-AT" sz="3600" kern="100" dirty="0">
                <a:effectLst/>
                <a:latin typeface="Arial" panose="020B0604020202020204" pitchFamily="34" charset="0"/>
                <a:ea typeface="Times New Roman" panose="02020603050405020304" pitchFamily="18" charset="0"/>
                <a:cs typeface="Times New Roman" panose="02020603050405020304" pitchFamily="18" charset="0"/>
              </a:rPr>
              <a:t>Nr. 1, 5, 12 und 14: </a:t>
            </a:r>
            <a:r>
              <a:rPr lang="de-AT" sz="36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gelb</a:t>
            </a:r>
            <a:endParaRPr lang="de-AT" sz="4000" kern="1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600"/>
              </a:spcBef>
              <a:buFont typeface="Symbol" pitchFamily="2" charset="2"/>
              <a:buChar char=""/>
            </a:pPr>
            <a:r>
              <a:rPr lang="de-AT" sz="3600" kern="100" dirty="0">
                <a:effectLst/>
                <a:latin typeface="Arial" panose="020B0604020202020204" pitchFamily="34" charset="0"/>
                <a:ea typeface="Times New Roman" panose="02020603050405020304" pitchFamily="18" charset="0"/>
                <a:cs typeface="Times New Roman" panose="02020603050405020304" pitchFamily="18" charset="0"/>
              </a:rPr>
              <a:t>Nr. 2, 15, 16 und 22: </a:t>
            </a:r>
            <a:r>
              <a:rPr lang="de-AT" sz="3600" kern="100" dirty="0">
                <a:solidFill>
                  <a:schemeClr val="bg1"/>
                </a:solidFill>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rot</a:t>
            </a:r>
            <a:endParaRPr lang="de-AT" sz="4000" kern="100" dirty="0">
              <a:solidFill>
                <a:schemeClr val="bg1"/>
              </a:solidFill>
              <a:effectLst/>
              <a:highlight>
                <a:srgbClr val="FF0000"/>
              </a:highligh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600"/>
              </a:spcBef>
              <a:buFont typeface="Symbol" pitchFamily="2" charset="2"/>
              <a:buChar char=""/>
            </a:pPr>
            <a:r>
              <a:rPr lang="de-AT" sz="3600" kern="100" dirty="0">
                <a:effectLst/>
                <a:latin typeface="Arial" panose="020B0604020202020204" pitchFamily="34" charset="0"/>
                <a:ea typeface="Times New Roman" panose="02020603050405020304" pitchFamily="18" charset="0"/>
                <a:cs typeface="Times New Roman" panose="02020603050405020304" pitchFamily="18" charset="0"/>
              </a:rPr>
              <a:t>Nr. 3, 4 und 23: </a:t>
            </a:r>
            <a:r>
              <a:rPr lang="de-AT" sz="3600" kern="1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rPr>
              <a:t>hellblau</a:t>
            </a:r>
            <a:endParaRPr lang="de-AT" sz="4000" kern="100"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600"/>
              </a:spcBef>
              <a:buFont typeface="Symbol" pitchFamily="2" charset="2"/>
              <a:buChar char=""/>
            </a:pPr>
            <a:r>
              <a:rPr lang="de-AT" sz="3600" kern="100" dirty="0">
                <a:effectLst/>
                <a:latin typeface="Arial" panose="020B0604020202020204" pitchFamily="34" charset="0"/>
                <a:ea typeface="Times New Roman" panose="02020603050405020304" pitchFamily="18" charset="0"/>
                <a:cs typeface="Times New Roman" panose="02020603050405020304" pitchFamily="18" charset="0"/>
              </a:rPr>
              <a:t>Nr. 6 und 10: </a:t>
            </a:r>
            <a:r>
              <a:rPr lang="de-AT" sz="3600" kern="100" dirty="0">
                <a:solidFill>
                  <a:schemeClr val="bg1"/>
                </a:solidFill>
                <a:effectLst/>
                <a:highlight>
                  <a:srgbClr val="0000FF"/>
                </a:highlight>
                <a:latin typeface="Arial" panose="020B0604020202020204" pitchFamily="34" charset="0"/>
                <a:ea typeface="Times New Roman" panose="02020603050405020304" pitchFamily="18" charset="0"/>
                <a:cs typeface="Times New Roman" panose="02020603050405020304" pitchFamily="18" charset="0"/>
              </a:rPr>
              <a:t>dunkelblau</a:t>
            </a:r>
            <a:endParaRPr lang="de-AT" sz="4000" kern="100" dirty="0">
              <a:solidFill>
                <a:schemeClr val="bg1"/>
              </a:solidFill>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600"/>
              </a:spcBef>
              <a:buFont typeface="Symbol" pitchFamily="2" charset="2"/>
              <a:buChar char=""/>
            </a:pPr>
            <a:r>
              <a:rPr lang="de-AT" sz="3600" kern="100" dirty="0">
                <a:effectLst/>
                <a:latin typeface="Arial" panose="020B0604020202020204" pitchFamily="34" charset="0"/>
                <a:ea typeface="Times New Roman" panose="02020603050405020304" pitchFamily="18" charset="0"/>
                <a:cs typeface="Times New Roman" panose="02020603050405020304" pitchFamily="18" charset="0"/>
              </a:rPr>
              <a:t>Nr. 7, 18 und 19: </a:t>
            </a:r>
            <a:r>
              <a:rPr lang="de-AT" sz="3600" kern="100" dirty="0">
                <a:effectLst/>
                <a:highlight>
                  <a:srgbClr val="FF00FF"/>
                </a:highlight>
                <a:latin typeface="Arial" panose="020B0604020202020204" pitchFamily="34" charset="0"/>
                <a:ea typeface="Times New Roman" panose="02020603050405020304" pitchFamily="18" charset="0"/>
                <a:cs typeface="Times New Roman" panose="02020603050405020304" pitchFamily="18" charset="0"/>
              </a:rPr>
              <a:t>rosa</a:t>
            </a:r>
            <a:endParaRPr lang="de-AT" sz="4000" kern="100" dirty="0">
              <a:effectLst/>
              <a:highlight>
                <a:srgbClr val="FF00FF"/>
              </a:highligh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600"/>
              </a:spcBef>
              <a:buFont typeface="Symbol" pitchFamily="2" charset="2"/>
              <a:buChar char=""/>
            </a:pPr>
            <a:r>
              <a:rPr lang="de-AT" sz="3600" kern="100" dirty="0">
                <a:effectLst/>
                <a:latin typeface="Arial" panose="020B0604020202020204" pitchFamily="34" charset="0"/>
                <a:ea typeface="Times New Roman" panose="02020603050405020304" pitchFamily="18" charset="0"/>
                <a:cs typeface="Times New Roman" panose="02020603050405020304" pitchFamily="18" charset="0"/>
              </a:rPr>
              <a:t>Nr. 11, 17 und 21: </a:t>
            </a:r>
            <a:r>
              <a:rPr lang="de-AT" sz="3600" kern="100" dirty="0">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grün</a:t>
            </a:r>
            <a:endParaRPr lang="de-AT" sz="4000" kern="1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600"/>
              </a:spcBef>
              <a:buFont typeface="Symbol" pitchFamily="2" charset="2"/>
              <a:buChar char=""/>
            </a:pPr>
            <a:r>
              <a:rPr lang="de-AT" sz="3600" kern="100" dirty="0">
                <a:effectLst/>
                <a:latin typeface="Arial" panose="020B0604020202020204" pitchFamily="34" charset="0"/>
                <a:ea typeface="Times New Roman" panose="02020603050405020304" pitchFamily="18" charset="0"/>
                <a:cs typeface="Times New Roman" panose="02020603050405020304" pitchFamily="18" charset="0"/>
              </a:rPr>
              <a:t>Nr. 8, 9, 13 und 20: </a:t>
            </a:r>
            <a:r>
              <a:rPr lang="de-AT" sz="3600" kern="1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rPr>
              <a:t>grau</a:t>
            </a:r>
            <a:endParaRPr lang="de-AT" sz="4000" kern="100" dirty="0">
              <a:effectLst/>
              <a:highlight>
                <a:srgbClr val="C0C0C0"/>
              </a:highligh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85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869325" y="1019775"/>
            <a:ext cx="14514713" cy="1231106"/>
          </a:xfrm>
          <a:prstGeom prst="rect">
            <a:avLst/>
          </a:prstGeom>
        </p:spPr>
        <p:txBody>
          <a:bodyPr wrap="square" lIns="0" tIns="0" rIns="0" bIns="0" rtlCol="0" anchor="t">
            <a:spAutoFit/>
          </a:bodyPr>
          <a:lstStyle/>
          <a:p>
            <a:pPr marL="0" lvl="0" indent="0" algn="ctr">
              <a:lnSpc>
                <a:spcPts val="9600"/>
              </a:lnSpc>
              <a:spcBef>
                <a:spcPct val="0"/>
              </a:spcBef>
            </a:pPr>
            <a:r>
              <a:rPr lang="de-AT" sz="8000" dirty="0">
                <a:solidFill>
                  <a:srgbClr val="000000"/>
                </a:solidFill>
                <a:latin typeface="Open Sans 2 Bold"/>
              </a:rPr>
              <a:t>Welche Mobilitätstypen gibt es?</a:t>
            </a:r>
          </a:p>
        </p:txBody>
      </p:sp>
      <p:sp>
        <p:nvSpPr>
          <p:cNvPr id="39" name="Fußzeilenplatzhalter 38">
            <a:extLst>
              <a:ext uri="{FF2B5EF4-FFF2-40B4-BE49-F238E27FC236}">
                <a16:creationId xmlns:a16="http://schemas.microsoft.com/office/drawing/2014/main" id="{3065B3B9-9DE3-396B-FC8A-0A407B26A42C}"/>
              </a:ext>
            </a:extLst>
          </p:cNvPr>
          <p:cNvSpPr>
            <a:spLocks noGrp="1"/>
          </p:cNvSpPr>
          <p:nvPr>
            <p:ph type="ftr" sz="quarter" idx="11"/>
          </p:nvPr>
        </p:nvSpPr>
        <p:spPr/>
        <p:txBody>
          <a:bodyPr/>
          <a:lstStyle/>
          <a:p>
            <a:r>
              <a:rPr lang="de-DE" sz="1400" dirty="0"/>
              <a:t>Workshop Aktive Mobilität und Wohlbefinden – Modul 1 Mobilität und Verkehr, Verkehrsmittel</a:t>
            </a:r>
            <a:endParaRPr lang="en-US" sz="1400" dirty="0"/>
          </a:p>
        </p:txBody>
      </p:sp>
      <p:sp>
        <p:nvSpPr>
          <p:cNvPr id="40" name="Foliennummernplatzhalter 39">
            <a:extLst>
              <a:ext uri="{FF2B5EF4-FFF2-40B4-BE49-F238E27FC236}">
                <a16:creationId xmlns:a16="http://schemas.microsoft.com/office/drawing/2014/main" id="{A32C854B-AF41-618D-86B1-16C78F1ADE9D}"/>
              </a:ext>
            </a:extLst>
          </p:cNvPr>
          <p:cNvSpPr>
            <a:spLocks noGrp="1"/>
          </p:cNvSpPr>
          <p:nvPr>
            <p:ph type="sldNum" sz="quarter" idx="12"/>
          </p:nvPr>
        </p:nvSpPr>
        <p:spPr/>
        <p:txBody>
          <a:bodyPr/>
          <a:lstStyle/>
          <a:p>
            <a:fld id="{B6F15528-21DE-4FAA-801E-634DDDAF4B2B}" type="slidenum">
              <a:rPr lang="en-US" smtClean="0"/>
              <a:pPr/>
              <a:t>14</a:t>
            </a:fld>
            <a:endParaRPr lang="en-US"/>
          </a:p>
        </p:txBody>
      </p:sp>
      <p:grpSp>
        <p:nvGrpSpPr>
          <p:cNvPr id="4" name="Group 7">
            <a:extLst>
              <a:ext uri="{FF2B5EF4-FFF2-40B4-BE49-F238E27FC236}">
                <a16:creationId xmlns:a16="http://schemas.microsoft.com/office/drawing/2014/main" id="{0C0E6D01-0499-6606-1FDA-0BC548A64A61}"/>
              </a:ext>
            </a:extLst>
          </p:cNvPr>
          <p:cNvGrpSpPr/>
          <p:nvPr/>
        </p:nvGrpSpPr>
        <p:grpSpPr>
          <a:xfrm>
            <a:off x="533400" y="495300"/>
            <a:ext cx="771999" cy="771999"/>
            <a:chOff x="0" y="0"/>
            <a:chExt cx="6350000" cy="6350000"/>
          </a:xfrm>
        </p:grpSpPr>
        <p:sp>
          <p:nvSpPr>
            <p:cNvPr id="5" name="Freeform 8">
              <a:extLst>
                <a:ext uri="{FF2B5EF4-FFF2-40B4-BE49-F238E27FC236}">
                  <a16:creationId xmlns:a16="http://schemas.microsoft.com/office/drawing/2014/main" id="{8B23B6CC-19E1-E342-4198-DBB4F75612AF}"/>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6" name="TextBox 17">
            <a:extLst>
              <a:ext uri="{FF2B5EF4-FFF2-40B4-BE49-F238E27FC236}">
                <a16:creationId xmlns:a16="http://schemas.microsoft.com/office/drawing/2014/main" id="{7C7F5BF5-25A1-DF46-B464-B8E9C96CB643}"/>
              </a:ext>
            </a:extLst>
          </p:cNvPr>
          <p:cNvSpPr txBox="1"/>
          <p:nvPr/>
        </p:nvSpPr>
        <p:spPr>
          <a:xfrm>
            <a:off x="646793" y="48894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dirty="0">
                <a:solidFill>
                  <a:srgbClr val="FFFFFF"/>
                </a:solidFill>
                <a:latin typeface="Open Sans 1 Bold"/>
              </a:rPr>
              <a:t>5</a:t>
            </a:r>
            <a:endParaRPr lang="en-US" sz="3600" u="none" dirty="0">
              <a:solidFill>
                <a:srgbClr val="FFFFFF"/>
              </a:solidFill>
              <a:latin typeface="Open Sans 1 Bold"/>
            </a:endParaRPr>
          </a:p>
        </p:txBody>
      </p:sp>
      <p:pic>
        <p:nvPicPr>
          <p:cNvPr id="9" name="Grafik 8" descr="Lupe">
            <a:extLst>
              <a:ext uri="{FF2B5EF4-FFF2-40B4-BE49-F238E27FC236}">
                <a16:creationId xmlns:a16="http://schemas.microsoft.com/office/drawing/2014/main" id="{AEC0992E-B9DE-D0B1-617B-3352928540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2628900"/>
            <a:ext cx="7391400" cy="7391400"/>
          </a:xfrm>
          <a:prstGeom prst="rect">
            <a:avLst/>
          </a:prstGeom>
        </p:spPr>
      </p:pic>
      <p:sp>
        <p:nvSpPr>
          <p:cNvPr id="10" name="Textfeld 9">
            <a:extLst>
              <a:ext uri="{FF2B5EF4-FFF2-40B4-BE49-F238E27FC236}">
                <a16:creationId xmlns:a16="http://schemas.microsoft.com/office/drawing/2014/main" id="{E82FE3D7-E56C-AEB7-3EB9-201464083F07}"/>
              </a:ext>
            </a:extLst>
          </p:cNvPr>
          <p:cNvSpPr txBox="1"/>
          <p:nvPr/>
        </p:nvSpPr>
        <p:spPr>
          <a:xfrm>
            <a:off x="6766948" y="4914900"/>
            <a:ext cx="10759052" cy="1938992"/>
          </a:xfrm>
          <a:prstGeom prst="rect">
            <a:avLst/>
          </a:prstGeom>
          <a:noFill/>
        </p:spPr>
        <p:txBody>
          <a:bodyPr wrap="square" rtlCol="0">
            <a:spAutoFit/>
          </a:bodyPr>
          <a:lstStyle/>
          <a:p>
            <a:r>
              <a:rPr lang="de-DE" sz="4000" b="1" dirty="0">
                <a:solidFill>
                  <a:srgbClr val="00B050"/>
                </a:solidFill>
              </a:rPr>
              <a:t>4 Mobilitätstypen</a:t>
            </a:r>
          </a:p>
          <a:p>
            <a:r>
              <a:rPr lang="de-DE" sz="4000" b="1" dirty="0">
                <a:solidFill>
                  <a:srgbClr val="00B050"/>
                </a:solidFill>
              </a:rPr>
              <a:t>… erhoben gemeinsam mit 3 Gymnasien in Wien und Niederösterreich (3./4. Klasse Unterstufe)</a:t>
            </a:r>
          </a:p>
        </p:txBody>
      </p:sp>
    </p:spTree>
    <p:extLst>
      <p:ext uri="{BB962C8B-B14F-4D97-AF65-F5344CB8AC3E}">
        <p14:creationId xmlns:p14="http://schemas.microsoft.com/office/powerpoint/2010/main" val="290497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5486 0.01574 C -0.33742 0.06111 -0.21988 0.10633 -0.13933 0.07902 C -0.05877 0.0517 -0.00209 -0.1304 0.02847 -0.14814 C 0.05894 -0.16589 0.05139 -0.09676 0.04401 -0.02762 " pathEditMode="relative" rAng="0" ptsTypes="AAAA">
                                      <p:cBhvr>
                                        <p:cTn id="8" dur="2000" fill="hold"/>
                                        <p:tgtEl>
                                          <p:spTgt spid="10"/>
                                        </p:tgtEl>
                                        <p:attrNameLst>
                                          <p:attrName>ppt_x</p:attrName>
                                          <p:attrName>ppt_y</p:attrName>
                                        </p:attrNameLst>
                                      </p:cBhvr>
                                      <p:rCtr x="25269" y="-4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EFBA3-12B7-CA37-56C4-4BCB01C0527A}"/>
              </a:ext>
            </a:extLst>
          </p:cNvPr>
          <p:cNvSpPr>
            <a:spLocks noGrp="1"/>
          </p:cNvSpPr>
          <p:nvPr>
            <p:ph type="title"/>
          </p:nvPr>
        </p:nvSpPr>
        <p:spPr>
          <a:xfrm>
            <a:off x="-3563102" y="7588718"/>
            <a:ext cx="12707102" cy="1862700"/>
          </a:xfrm>
        </p:spPr>
        <p:txBody>
          <a:bodyPr>
            <a:normAutofit/>
          </a:bodyPr>
          <a:lstStyle/>
          <a:p>
            <a:r>
              <a:rPr lang="en-US" sz="4800" dirty="0"/>
              <a:t>4 </a:t>
            </a:r>
            <a:br>
              <a:rPr lang="en-US" sz="4800" dirty="0"/>
            </a:br>
            <a:r>
              <a:rPr lang="en-US" sz="4800" dirty="0" err="1"/>
              <a:t>Mobilitätsprofile</a:t>
            </a:r>
            <a:endParaRPr lang="en-US" sz="4800" dirty="0"/>
          </a:p>
        </p:txBody>
      </p:sp>
      <p:sp>
        <p:nvSpPr>
          <p:cNvPr id="14" name="Legende mit Linie (2) 13">
            <a:extLst>
              <a:ext uri="{FF2B5EF4-FFF2-40B4-BE49-F238E27FC236}">
                <a16:creationId xmlns:a16="http://schemas.microsoft.com/office/drawing/2014/main" id="{12105766-EF70-BB72-09D7-D3D140A28A18}"/>
              </a:ext>
            </a:extLst>
          </p:cNvPr>
          <p:cNvSpPr/>
          <p:nvPr/>
        </p:nvSpPr>
        <p:spPr>
          <a:xfrm>
            <a:off x="11743363" y="4353381"/>
            <a:ext cx="6099623" cy="3848787"/>
          </a:xfrm>
          <a:prstGeom prst="borderCallout2">
            <a:avLst>
              <a:gd name="adj1" fmla="val 12852"/>
              <a:gd name="adj2" fmla="val -8"/>
              <a:gd name="adj3" fmla="val 41425"/>
              <a:gd name="adj4" fmla="val -19192"/>
              <a:gd name="adj5" fmla="val 43773"/>
              <a:gd name="adj6" fmla="val -101425"/>
            </a:avLst>
          </a:prstGeom>
          <a:noFill/>
          <a:ln w="317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2" lvl="3"/>
            <a:r>
              <a:rPr lang="en-US" sz="2700" b="1" dirty="0">
                <a:solidFill>
                  <a:schemeClr val="accent6">
                    <a:lumMod val="75000"/>
                  </a:schemeClr>
                </a:solidFill>
                <a:latin typeface="Arial Narrow" panose="020B0606020202030204" pitchFamily="34" charset="0"/>
                <a:cs typeface="Arial Narrow" panose="020B0604020202020204" pitchFamily="34" charset="0"/>
              </a:rPr>
              <a:t>3: </a:t>
            </a:r>
            <a:r>
              <a:rPr lang="en-US" sz="2700" b="1" dirty="0" err="1">
                <a:solidFill>
                  <a:schemeClr val="accent6">
                    <a:lumMod val="75000"/>
                  </a:schemeClr>
                </a:solidFill>
                <a:latin typeface="Arial Narrow" panose="020B0606020202030204" pitchFamily="34" charset="0"/>
                <a:cs typeface="Arial Narrow" panose="020B0604020202020204" pitchFamily="34" charset="0"/>
              </a:rPr>
              <a:t>Umweltbewusst</a:t>
            </a:r>
            <a:r>
              <a:rPr lang="en-US" sz="2700" b="1" dirty="0">
                <a:solidFill>
                  <a:schemeClr val="accent6">
                    <a:lumMod val="75000"/>
                  </a:schemeClr>
                </a:solidFill>
                <a:latin typeface="Arial Narrow" panose="020B0606020202030204" pitchFamily="34" charset="0"/>
                <a:cs typeface="Arial Narrow" panose="020B0604020202020204" pitchFamily="34" charset="0"/>
              </a:rPr>
              <a:t> und </a:t>
            </a:r>
            <a:r>
              <a:rPr lang="en-US" sz="2700" b="1" dirty="0" err="1">
                <a:solidFill>
                  <a:schemeClr val="accent6">
                    <a:lumMod val="75000"/>
                  </a:schemeClr>
                </a:solidFill>
                <a:latin typeface="Arial Narrow" panose="020B0606020202030204" pitchFamily="34" charset="0"/>
                <a:cs typeface="Arial Narrow" panose="020B0604020202020204" pitchFamily="34" charset="0"/>
              </a:rPr>
              <a:t>gesund</a:t>
            </a:r>
            <a:r>
              <a:rPr lang="en-US" sz="2700" b="1" dirty="0">
                <a:solidFill>
                  <a:schemeClr val="accent6">
                    <a:lumMod val="75000"/>
                  </a:schemeClr>
                </a:solidFill>
                <a:latin typeface="Arial Narrow" panose="020B0606020202030204" pitchFamily="34" charset="0"/>
                <a:cs typeface="Arial Narrow" panose="020B0604020202020204" pitchFamily="34" charset="0"/>
              </a:rPr>
              <a:t>? Aber </a:t>
            </a:r>
            <a:r>
              <a:rPr lang="en-US" sz="2700" b="1" dirty="0" err="1">
                <a:solidFill>
                  <a:schemeClr val="accent6">
                    <a:lumMod val="75000"/>
                  </a:schemeClr>
                </a:solidFill>
                <a:latin typeface="Arial Narrow" panose="020B0606020202030204" pitchFamily="34" charset="0"/>
                <a:cs typeface="Arial Narrow" panose="020B0604020202020204" pitchFamily="34" charset="0"/>
              </a:rPr>
              <a:t>sicher</a:t>
            </a:r>
            <a:r>
              <a:rPr lang="en-US" sz="2700" b="1" dirty="0">
                <a:solidFill>
                  <a:schemeClr val="accent6">
                    <a:lumMod val="75000"/>
                  </a:schemeClr>
                </a:solidFill>
                <a:latin typeface="Arial Narrow" panose="020B0606020202030204" pitchFamily="34" charset="0"/>
                <a:cs typeface="Arial Narrow" panose="020B0604020202020204" pitchFamily="34" charset="0"/>
              </a:rPr>
              <a:t>!</a:t>
            </a:r>
          </a:p>
          <a:p>
            <a:pPr marL="21432" lvl="3"/>
            <a:r>
              <a:rPr lang="en-US" sz="2700" b="1" dirty="0">
                <a:solidFill>
                  <a:srgbClr val="8BC34A"/>
                </a:solidFill>
                <a:latin typeface="Arial Narrow" panose="020B0606020202030204" pitchFamily="34" charset="0"/>
                <a:cs typeface="Arial Narrow" panose="020B0604020202020204" pitchFamily="34" charset="0"/>
              </a:rPr>
              <a:t>+</a:t>
            </a:r>
            <a:r>
              <a:rPr lang="en-US" sz="2700" b="1" dirty="0">
                <a:solidFill>
                  <a:srgbClr val="287CA9"/>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Gedanken</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über</a:t>
            </a:r>
            <a:r>
              <a:rPr lang="en-US" sz="2700" dirty="0">
                <a:solidFill>
                  <a:schemeClr val="tx1"/>
                </a:solidFill>
                <a:latin typeface="Arial Narrow" panose="020B0606020202030204" pitchFamily="34" charset="0"/>
                <a:cs typeface="Arial Narrow" panose="020B0604020202020204" pitchFamily="34" charset="0"/>
              </a:rPr>
              <a:t> Umwelt</a:t>
            </a:r>
          </a:p>
          <a:p>
            <a:pPr marL="21432" lvl="3"/>
            <a:r>
              <a:rPr lang="en-US" sz="2700" b="1" dirty="0">
                <a:solidFill>
                  <a:srgbClr val="8BC34A"/>
                </a:solidFill>
                <a:latin typeface="Arial Narrow" panose="020B0606020202030204" pitchFamily="34" charset="0"/>
                <a:cs typeface="Arial Narrow" panose="020B0604020202020204" pitchFamily="34" charset="0"/>
              </a:rPr>
              <a:t>+</a:t>
            </a:r>
            <a:r>
              <a:rPr lang="en-US" sz="2700" b="1"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Tiere</a:t>
            </a:r>
            <a:r>
              <a:rPr lang="en-US" sz="2700" dirty="0">
                <a:solidFill>
                  <a:schemeClr val="tx1"/>
                </a:solidFill>
                <a:latin typeface="Arial Narrow" panose="020B0606020202030204" pitchFamily="34" charset="0"/>
                <a:cs typeface="Arial Narrow" panose="020B0604020202020204" pitchFamily="34" charset="0"/>
              </a:rPr>
              <a:t> und </a:t>
            </a:r>
            <a:r>
              <a:rPr lang="en-US" sz="2700" dirty="0" err="1">
                <a:solidFill>
                  <a:schemeClr val="tx1"/>
                </a:solidFill>
                <a:latin typeface="Arial Narrow" panose="020B0606020202030204" pitchFamily="34" charset="0"/>
                <a:cs typeface="Arial Narrow" panose="020B0604020202020204" pitchFamily="34" charset="0"/>
              </a:rPr>
              <a:t>Pflanzen</a:t>
            </a:r>
            <a:endParaRPr lang="en-US" sz="2700" dirty="0">
              <a:solidFill>
                <a:schemeClr val="tx1"/>
              </a:solidFill>
              <a:latin typeface="Arial Narrow" panose="020B0606020202030204" pitchFamily="34" charset="0"/>
              <a:cs typeface="Arial Narrow" panose="020B0604020202020204" pitchFamily="34" charset="0"/>
            </a:endParaRPr>
          </a:p>
          <a:p>
            <a:pPr marL="21432" lvl="3"/>
            <a:r>
              <a:rPr lang="en-US" sz="2700" b="1" dirty="0">
                <a:solidFill>
                  <a:srgbClr val="8BC34A"/>
                </a:solidFill>
                <a:latin typeface="Arial Narrow" panose="020B0606020202030204" pitchFamily="34" charset="0"/>
                <a:cs typeface="Arial Narrow" panose="020B0604020202020204" pitchFamily="34" charset="0"/>
              </a:rPr>
              <a:t>+</a:t>
            </a:r>
            <a:r>
              <a:rPr lang="en-US" sz="2700" b="1" dirty="0">
                <a:solidFill>
                  <a:schemeClr val="tx1"/>
                </a:solidFill>
                <a:latin typeface="Arial Narrow" panose="020B0606020202030204" pitchFamily="34" charset="0"/>
                <a:cs typeface="Arial Narrow" panose="020B0604020202020204" pitchFamily="34" charset="0"/>
              </a:rPr>
              <a:t> </a:t>
            </a:r>
            <a:r>
              <a:rPr lang="en-US" sz="2700" dirty="0">
                <a:solidFill>
                  <a:schemeClr val="tx1"/>
                </a:solidFill>
                <a:latin typeface="Arial Narrow" panose="020B0606020202030204" pitchFamily="34" charset="0"/>
                <a:cs typeface="Arial Narrow" panose="020B0604020202020204" pitchFamily="34" charset="0"/>
              </a:rPr>
              <a:t>Gesundheit</a:t>
            </a:r>
          </a:p>
          <a:p>
            <a:pPr marL="21432" lvl="3"/>
            <a:r>
              <a:rPr lang="en-US" sz="2700" b="1" dirty="0">
                <a:solidFill>
                  <a:srgbClr val="8BC34A"/>
                </a:solidFill>
                <a:latin typeface="Arial Narrow" panose="020B0606020202030204" pitchFamily="34" charset="0"/>
                <a:cs typeface="Arial Narrow" panose="020B0604020202020204" pitchFamily="34" charset="0"/>
              </a:rPr>
              <a:t>+</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sichere</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Wege</a:t>
            </a:r>
            <a:r>
              <a:rPr lang="en-US" sz="2700" dirty="0">
                <a:solidFill>
                  <a:schemeClr val="tx1"/>
                </a:solidFill>
                <a:latin typeface="Arial Narrow" panose="020B0606020202030204" pitchFamily="34" charset="0"/>
                <a:cs typeface="Arial Narrow" panose="020B0604020202020204" pitchFamily="34" charset="0"/>
              </a:rPr>
              <a:t> und </a:t>
            </a:r>
            <a:r>
              <a:rPr lang="en-US" sz="2700" dirty="0" err="1">
                <a:solidFill>
                  <a:schemeClr val="tx1"/>
                </a:solidFill>
                <a:latin typeface="Arial Narrow" panose="020B0606020202030204" pitchFamily="34" charset="0"/>
                <a:cs typeface="Arial Narrow" panose="020B0604020202020204" pitchFamily="34" charset="0"/>
              </a:rPr>
              <a:t>bekannte</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Orte</a:t>
            </a:r>
            <a:endParaRPr lang="en-US" sz="2700" dirty="0">
              <a:solidFill>
                <a:schemeClr val="tx1"/>
              </a:solidFill>
              <a:latin typeface="Arial Narrow" panose="020B0606020202030204" pitchFamily="34" charset="0"/>
              <a:cs typeface="Arial Narrow" panose="020B0604020202020204" pitchFamily="34" charset="0"/>
            </a:endParaRPr>
          </a:p>
          <a:p>
            <a:pPr marL="21432" lvl="3"/>
            <a:r>
              <a:rPr lang="en-US" sz="2700" b="1" dirty="0">
                <a:solidFill>
                  <a:srgbClr val="C00000"/>
                </a:solidFill>
                <a:latin typeface="Arial Narrow" panose="020B0606020202030204" pitchFamily="34" charset="0"/>
                <a:cs typeface="Arial Narrow" panose="020B0604020202020204" pitchFamily="34" charset="0"/>
              </a:rPr>
              <a:t>-</a:t>
            </a:r>
            <a:r>
              <a:rPr lang="en-US" sz="2700" b="1"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Ausprobieren</a:t>
            </a:r>
            <a:r>
              <a:rPr lang="en-US" sz="2700" dirty="0">
                <a:solidFill>
                  <a:schemeClr val="tx1"/>
                </a:solidFill>
                <a:latin typeface="Arial Narrow" panose="020B0606020202030204" pitchFamily="34" charset="0"/>
                <a:cs typeface="Arial Narrow" panose="020B0604020202020204" pitchFamily="34" charset="0"/>
              </a:rPr>
              <a:t> von </a:t>
            </a:r>
            <a:r>
              <a:rPr lang="en-US" sz="2700" dirty="0" err="1">
                <a:solidFill>
                  <a:schemeClr val="tx1"/>
                </a:solidFill>
                <a:latin typeface="Arial Narrow" panose="020B0606020202030204" pitchFamily="34" charset="0"/>
                <a:cs typeface="Arial Narrow" panose="020B0604020202020204" pitchFamily="34" charset="0"/>
              </a:rPr>
              <a:t>neuen</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Wegen</a:t>
            </a:r>
            <a:endParaRPr lang="en-US" sz="2700" dirty="0">
              <a:solidFill>
                <a:schemeClr val="tx1"/>
              </a:solidFill>
              <a:latin typeface="Arial Narrow" panose="020B0606020202030204" pitchFamily="34" charset="0"/>
              <a:cs typeface="Arial Narrow" panose="020B0604020202020204" pitchFamily="34" charset="0"/>
            </a:endParaRPr>
          </a:p>
          <a:p>
            <a:pPr marL="21432" lvl="3"/>
            <a:r>
              <a:rPr lang="en-US" sz="2700" b="1" dirty="0">
                <a:solidFill>
                  <a:srgbClr val="C00000"/>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Orientierung</a:t>
            </a:r>
            <a:r>
              <a:rPr lang="en-US" sz="2700" dirty="0">
                <a:solidFill>
                  <a:schemeClr val="tx1"/>
                </a:solidFill>
                <a:latin typeface="Arial Narrow" panose="020B0606020202030204" pitchFamily="34" charset="0"/>
                <a:cs typeface="Arial Narrow" panose="020B0604020202020204" pitchFamily="34" charset="0"/>
              </a:rPr>
              <a:t> an </a:t>
            </a:r>
            <a:r>
              <a:rPr lang="en-US" sz="2700" dirty="0" err="1">
                <a:solidFill>
                  <a:schemeClr val="tx1"/>
                </a:solidFill>
                <a:latin typeface="Arial Narrow" panose="020B0606020202030204" pitchFamily="34" charset="0"/>
                <a:cs typeface="Arial Narrow" panose="020B0604020202020204" pitchFamily="34" charset="0"/>
              </a:rPr>
              <a:t>Freunden</a:t>
            </a:r>
            <a:endParaRPr lang="en-US" sz="2700" dirty="0">
              <a:solidFill>
                <a:schemeClr val="tx1"/>
              </a:solidFill>
              <a:latin typeface="Arial Narrow" panose="020B0606020202030204" pitchFamily="34" charset="0"/>
              <a:cs typeface="Arial Narrow" panose="020B0604020202020204" pitchFamily="34" charset="0"/>
            </a:endParaRPr>
          </a:p>
          <a:p>
            <a:pPr marL="21432" lvl="3"/>
            <a:r>
              <a:rPr lang="en-US" sz="2400" b="1" dirty="0">
                <a:solidFill>
                  <a:srgbClr val="C00000"/>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bequem</a:t>
            </a:r>
            <a:endParaRPr lang="en-US" sz="2700" dirty="0">
              <a:solidFill>
                <a:schemeClr val="tx1"/>
              </a:solidFill>
              <a:latin typeface="Arial Narrow" panose="020B0606020202030204" pitchFamily="34" charset="0"/>
              <a:cs typeface="Arial Narrow" panose="020B0604020202020204" pitchFamily="34" charset="0"/>
            </a:endParaRPr>
          </a:p>
        </p:txBody>
      </p:sp>
      <p:pic>
        <p:nvPicPr>
          <p:cNvPr id="1028" name="Picture 4" descr="Generated by DALL·E">
            <a:extLst>
              <a:ext uri="{FF2B5EF4-FFF2-40B4-BE49-F238E27FC236}">
                <a16:creationId xmlns:a16="http://schemas.microsoft.com/office/drawing/2014/main" id="{868201CB-2781-47F0-B0E8-F6A1C2B52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99" y="3052696"/>
            <a:ext cx="4962089" cy="4962089"/>
          </a:xfrm>
          <a:prstGeom prst="rect">
            <a:avLst/>
          </a:prstGeom>
          <a:noFill/>
          <a:extLst>
            <a:ext uri="{909E8E84-426E-40DD-AFC4-6F175D3DCCD1}">
              <a14:hiddenFill xmlns:a14="http://schemas.microsoft.com/office/drawing/2010/main">
                <a:solidFill>
                  <a:srgbClr val="FFFFFF"/>
                </a:solidFill>
              </a14:hiddenFill>
            </a:ext>
          </a:extLst>
        </p:spPr>
      </p:pic>
      <p:sp>
        <p:nvSpPr>
          <p:cNvPr id="12" name="Legende mit Linie (2) 11">
            <a:extLst>
              <a:ext uri="{FF2B5EF4-FFF2-40B4-BE49-F238E27FC236}">
                <a16:creationId xmlns:a16="http://schemas.microsoft.com/office/drawing/2014/main" id="{EE69AC8F-1588-CF5D-785D-E7F427EDA932}"/>
              </a:ext>
            </a:extLst>
          </p:cNvPr>
          <p:cNvSpPr/>
          <p:nvPr/>
        </p:nvSpPr>
        <p:spPr>
          <a:xfrm>
            <a:off x="5089565" y="809795"/>
            <a:ext cx="5382464" cy="2925128"/>
          </a:xfrm>
          <a:prstGeom prst="borderCallout2">
            <a:avLst>
              <a:gd name="adj1" fmla="val 99544"/>
              <a:gd name="adj2" fmla="val 47665"/>
              <a:gd name="adj3" fmla="val 118806"/>
              <a:gd name="adj4" fmla="val 36394"/>
              <a:gd name="adj5" fmla="val 164534"/>
              <a:gd name="adj6" fmla="val 5494"/>
            </a:avLst>
          </a:prstGeom>
          <a:noFill/>
          <a:ln w="31750">
            <a:solidFill>
              <a:srgbClr val="E9A4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2" lvl="3"/>
            <a:r>
              <a:rPr lang="en-US" sz="2700" b="1" dirty="0">
                <a:solidFill>
                  <a:srgbClr val="E9A40B"/>
                </a:solidFill>
                <a:latin typeface="Arial Narrow" panose="020B0606020202030204" pitchFamily="34" charset="0"/>
                <a:cs typeface="Arial Narrow" panose="020B0604020202020204" pitchFamily="34" charset="0"/>
              </a:rPr>
              <a:t>1: </a:t>
            </a:r>
            <a:r>
              <a:rPr lang="en-US" sz="2700" b="1" dirty="0" err="1">
                <a:solidFill>
                  <a:srgbClr val="E9A40B"/>
                </a:solidFill>
                <a:latin typeface="Arial Narrow" panose="020B0606020202030204" pitchFamily="34" charset="0"/>
                <a:cs typeface="Arial Narrow" panose="020B0604020202020204" pitchFamily="34" charset="0"/>
              </a:rPr>
              <a:t>Chillig</a:t>
            </a:r>
            <a:r>
              <a:rPr lang="en-US" sz="2700" b="1" dirty="0">
                <a:solidFill>
                  <a:srgbClr val="E9A40B"/>
                </a:solidFill>
                <a:latin typeface="Arial Narrow" panose="020B0606020202030204" pitchFamily="34" charset="0"/>
                <a:cs typeface="Arial Narrow" panose="020B0604020202020204" pitchFamily="34" charset="0"/>
              </a:rPr>
              <a:t> und </a:t>
            </a:r>
            <a:r>
              <a:rPr lang="en-US" sz="2700" b="1" dirty="0" err="1">
                <a:solidFill>
                  <a:srgbClr val="E9A40B"/>
                </a:solidFill>
                <a:latin typeface="Arial Narrow" panose="020B0606020202030204" pitchFamily="34" charset="0"/>
                <a:cs typeface="Arial Narrow" panose="020B0604020202020204" pitchFamily="34" charset="0"/>
              </a:rPr>
              <a:t>bequem</a:t>
            </a:r>
            <a:r>
              <a:rPr lang="en-US" sz="2700" b="1" dirty="0">
                <a:solidFill>
                  <a:srgbClr val="E9A40B"/>
                </a:solidFill>
                <a:latin typeface="Arial Narrow" panose="020B0606020202030204" pitchFamily="34" charset="0"/>
                <a:cs typeface="Arial Narrow" panose="020B0604020202020204" pitchFamily="34" charset="0"/>
              </a:rPr>
              <a:t>, </a:t>
            </a:r>
            <a:r>
              <a:rPr lang="en-US" sz="2700" b="1" dirty="0" err="1">
                <a:solidFill>
                  <a:srgbClr val="E9A40B"/>
                </a:solidFill>
                <a:latin typeface="Arial Narrow" panose="020B0606020202030204" pitchFamily="34" charset="0"/>
                <a:cs typeface="Arial Narrow" panose="020B0604020202020204" pitchFamily="34" charset="0"/>
              </a:rPr>
              <a:t>na</a:t>
            </a:r>
            <a:r>
              <a:rPr lang="en-US" sz="2700" b="1" dirty="0">
                <a:solidFill>
                  <a:srgbClr val="E9A40B"/>
                </a:solidFill>
                <a:latin typeface="Arial Narrow" panose="020B0606020202030204" pitchFamily="34" charset="0"/>
                <a:cs typeface="Arial Narrow" panose="020B0604020202020204" pitchFamily="34" charset="0"/>
              </a:rPr>
              <a:t> </a:t>
            </a:r>
            <a:r>
              <a:rPr lang="en-US" sz="2700" b="1" dirty="0" err="1">
                <a:solidFill>
                  <a:srgbClr val="E9A40B"/>
                </a:solidFill>
                <a:latin typeface="Arial Narrow" panose="020B0606020202030204" pitchFamily="34" charset="0"/>
                <a:cs typeface="Arial Narrow" panose="020B0604020202020204" pitchFamily="34" charset="0"/>
              </a:rPr>
              <a:t>sicher</a:t>
            </a:r>
            <a:r>
              <a:rPr lang="en-US" sz="2700" b="1" dirty="0">
                <a:solidFill>
                  <a:srgbClr val="E9A40B"/>
                </a:solidFill>
                <a:latin typeface="Arial Narrow" panose="020B0606020202030204" pitchFamily="34" charset="0"/>
                <a:cs typeface="Arial Narrow" panose="020B0604020202020204" pitchFamily="34" charset="0"/>
              </a:rPr>
              <a:t>!</a:t>
            </a:r>
          </a:p>
          <a:p>
            <a:pPr marL="21432" lvl="3"/>
            <a:r>
              <a:rPr lang="en-US" sz="2700" b="1" dirty="0">
                <a:solidFill>
                  <a:srgbClr val="8BC34A"/>
                </a:solidFill>
                <a:latin typeface="Arial Narrow" panose="020B0606020202030204" pitchFamily="34" charset="0"/>
                <a:cs typeface="Arial Narrow" panose="020B0604020202020204" pitchFamily="34" charset="0"/>
              </a:rPr>
              <a:t>+</a:t>
            </a:r>
            <a:r>
              <a:rPr lang="en-US" sz="2700" b="1" dirty="0">
                <a:solidFill>
                  <a:srgbClr val="287CA9"/>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Musik</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hören</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lesen</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oder</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spielen</a:t>
            </a:r>
            <a:endParaRPr lang="en-US" sz="2700" dirty="0">
              <a:solidFill>
                <a:schemeClr val="tx1"/>
              </a:solidFill>
              <a:latin typeface="Arial Narrow" panose="020B0606020202030204" pitchFamily="34" charset="0"/>
              <a:cs typeface="Arial Narrow" panose="020B0604020202020204" pitchFamily="34" charset="0"/>
            </a:endParaRPr>
          </a:p>
          <a:p>
            <a:pPr marL="21432" lvl="3"/>
            <a:r>
              <a:rPr lang="en-US" sz="2700" b="1" dirty="0">
                <a:solidFill>
                  <a:srgbClr val="8BC34A"/>
                </a:solidFill>
                <a:latin typeface="Arial Narrow" panose="020B0606020202030204" pitchFamily="34" charset="0"/>
                <a:cs typeface="Arial Narrow" panose="020B0604020202020204" pitchFamily="34" charset="0"/>
              </a:rPr>
              <a:t>+</a:t>
            </a:r>
            <a:r>
              <a:rPr lang="en-US" sz="2700" b="1" dirty="0">
                <a:solidFill>
                  <a:schemeClr val="tx1"/>
                </a:solidFill>
                <a:latin typeface="Arial Narrow" panose="020B0606020202030204" pitchFamily="34" charset="0"/>
                <a:cs typeface="Arial Narrow" panose="020B0604020202020204" pitchFamily="34" charset="0"/>
              </a:rPr>
              <a:t> </a:t>
            </a:r>
            <a:r>
              <a:rPr lang="en-US" sz="2700" dirty="0">
                <a:solidFill>
                  <a:schemeClr val="tx1"/>
                </a:solidFill>
                <a:latin typeface="Arial Narrow" panose="020B0606020202030204" pitchFamily="34" charset="0"/>
                <a:cs typeface="Arial Narrow" panose="020B0604020202020204" pitchFamily="34" charset="0"/>
              </a:rPr>
              <a:t>schnell und</a:t>
            </a:r>
            <a:r>
              <a:rPr lang="en-US" sz="2700" b="1"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bequem</a:t>
            </a:r>
            <a:endParaRPr lang="en-US" sz="2700" dirty="0">
              <a:solidFill>
                <a:schemeClr val="tx1"/>
              </a:solidFill>
              <a:latin typeface="Arial Narrow" panose="020B0606020202030204" pitchFamily="34" charset="0"/>
              <a:cs typeface="Arial Narrow" panose="020B0604020202020204" pitchFamily="34" charset="0"/>
            </a:endParaRPr>
          </a:p>
          <a:p>
            <a:pPr marL="21432" lvl="3"/>
            <a:r>
              <a:rPr lang="en-US" sz="2700" b="1" dirty="0">
                <a:solidFill>
                  <a:srgbClr val="8BC34A"/>
                </a:solidFill>
                <a:latin typeface="Arial Narrow" panose="020B0606020202030204" pitchFamily="34" charset="0"/>
                <a:cs typeface="Arial Narrow" panose="020B0604020202020204" pitchFamily="34" charset="0"/>
              </a:rPr>
              <a:t>+</a:t>
            </a:r>
            <a:r>
              <a:rPr lang="en-US" sz="2700" b="1"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sichere</a:t>
            </a:r>
            <a:r>
              <a:rPr lang="en-US" sz="2700" dirty="0">
                <a:solidFill>
                  <a:schemeClr val="tx1"/>
                </a:solidFill>
                <a:latin typeface="Arial Narrow" panose="020B0606020202030204" pitchFamily="34" charset="0"/>
                <a:cs typeface="Arial Narrow" panose="020B0604020202020204" pitchFamily="34" charset="0"/>
              </a:rPr>
              <a:t> und </a:t>
            </a:r>
            <a:r>
              <a:rPr lang="en-US" sz="2700" dirty="0" err="1">
                <a:solidFill>
                  <a:schemeClr val="tx1"/>
                </a:solidFill>
                <a:latin typeface="Arial Narrow" panose="020B0606020202030204" pitchFamily="34" charset="0"/>
                <a:cs typeface="Arial Narrow" panose="020B0604020202020204" pitchFamily="34" charset="0"/>
              </a:rPr>
              <a:t>bekannte</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Umgebung</a:t>
            </a:r>
            <a:endParaRPr lang="en-US" sz="2700" dirty="0">
              <a:solidFill>
                <a:schemeClr val="tx1"/>
              </a:solidFill>
              <a:latin typeface="Arial Narrow" panose="020B0606020202030204" pitchFamily="34" charset="0"/>
              <a:cs typeface="Arial Narrow" panose="020B0604020202020204" pitchFamily="34" charset="0"/>
            </a:endParaRPr>
          </a:p>
          <a:p>
            <a:pPr marL="21432" lvl="3"/>
            <a:r>
              <a:rPr lang="en-US" sz="2700" b="1" dirty="0">
                <a:solidFill>
                  <a:srgbClr val="C00000"/>
                </a:solidFill>
                <a:latin typeface="Arial Narrow" panose="020B0606020202030204" pitchFamily="34" charset="0"/>
                <a:cs typeface="Arial Narrow" panose="020B0604020202020204" pitchFamily="34" charset="0"/>
              </a:rPr>
              <a:t>-</a:t>
            </a:r>
            <a:r>
              <a:rPr lang="en-US" sz="2700" b="1" dirty="0">
                <a:solidFill>
                  <a:schemeClr val="tx1"/>
                </a:solidFill>
                <a:latin typeface="Arial Narrow" panose="020B0606020202030204" pitchFamily="34" charset="0"/>
                <a:cs typeface="Arial Narrow" panose="020B0604020202020204" pitchFamily="34" charset="0"/>
              </a:rPr>
              <a:t> </a:t>
            </a:r>
            <a:r>
              <a:rPr lang="en-US" sz="2700" dirty="0">
                <a:solidFill>
                  <a:schemeClr val="tx1"/>
                </a:solidFill>
                <a:latin typeface="Arial Narrow" panose="020B0606020202030204" pitchFamily="34" charset="0"/>
                <a:cs typeface="Arial Narrow" panose="020B0604020202020204" pitchFamily="34" charset="0"/>
              </a:rPr>
              <a:t>Umwelt, </a:t>
            </a:r>
            <a:r>
              <a:rPr lang="en-US" sz="2700" dirty="0" err="1">
                <a:solidFill>
                  <a:schemeClr val="tx1"/>
                </a:solidFill>
                <a:latin typeface="Arial Narrow" panose="020B0606020202030204" pitchFamily="34" charset="0"/>
                <a:cs typeface="Arial Narrow" panose="020B0604020202020204" pitchFamily="34" charset="0"/>
              </a:rPr>
              <a:t>Natur</a:t>
            </a:r>
            <a:endParaRPr lang="en-US" sz="2700" dirty="0">
              <a:solidFill>
                <a:schemeClr val="tx1"/>
              </a:solidFill>
              <a:latin typeface="Arial Narrow" panose="020B0606020202030204" pitchFamily="34" charset="0"/>
              <a:cs typeface="Arial Narrow" panose="020B0604020202020204" pitchFamily="34" charset="0"/>
            </a:endParaRPr>
          </a:p>
          <a:p>
            <a:pPr marL="21432" lvl="3"/>
            <a:r>
              <a:rPr lang="en-US" sz="2700" b="1" dirty="0">
                <a:solidFill>
                  <a:srgbClr val="C00000"/>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Erlebnis</a:t>
            </a:r>
            <a:r>
              <a:rPr lang="en-US" sz="2700" dirty="0">
                <a:solidFill>
                  <a:schemeClr val="tx1"/>
                </a:solidFill>
                <a:latin typeface="Arial Narrow" panose="020B0606020202030204" pitchFamily="34" charset="0"/>
                <a:cs typeface="Arial Narrow" panose="020B0604020202020204" pitchFamily="34" charset="0"/>
              </a:rPr>
              <a:t>, Gesundheit, Sport</a:t>
            </a:r>
            <a:endParaRPr lang="en-US" sz="2400" dirty="0">
              <a:solidFill>
                <a:schemeClr val="tx1"/>
              </a:solidFill>
              <a:latin typeface="Arial Narrow" panose="020B0606020202030204" pitchFamily="34" charset="0"/>
              <a:cs typeface="Arial Narrow" panose="020B0604020202020204" pitchFamily="34" charset="0"/>
            </a:endParaRPr>
          </a:p>
        </p:txBody>
      </p:sp>
      <p:sp>
        <p:nvSpPr>
          <p:cNvPr id="13" name="Legende mit Linie (2) 12">
            <a:extLst>
              <a:ext uri="{FF2B5EF4-FFF2-40B4-BE49-F238E27FC236}">
                <a16:creationId xmlns:a16="http://schemas.microsoft.com/office/drawing/2014/main" id="{D68CCE54-0C77-5EBC-A675-E98FA16A1EAC}"/>
              </a:ext>
            </a:extLst>
          </p:cNvPr>
          <p:cNvSpPr/>
          <p:nvPr/>
        </p:nvSpPr>
        <p:spPr>
          <a:xfrm>
            <a:off x="11225647" y="666821"/>
            <a:ext cx="5382464" cy="3312395"/>
          </a:xfrm>
          <a:prstGeom prst="borderCallout2">
            <a:avLst>
              <a:gd name="adj1" fmla="val 53646"/>
              <a:gd name="adj2" fmla="val -83"/>
              <a:gd name="adj3" fmla="val 104503"/>
              <a:gd name="adj4" fmla="val -8694"/>
              <a:gd name="adj5" fmla="val 151155"/>
              <a:gd name="adj6" fmla="val -106325"/>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2" lvl="3"/>
            <a:r>
              <a:rPr lang="en-US" sz="2700" b="1" dirty="0">
                <a:solidFill>
                  <a:schemeClr val="accent1">
                    <a:lumMod val="75000"/>
                  </a:schemeClr>
                </a:solidFill>
                <a:latin typeface="Arial Narrow" panose="020B0606020202030204" pitchFamily="34" charset="0"/>
                <a:cs typeface="Arial Narrow" panose="020B0604020202020204" pitchFamily="34" charset="0"/>
              </a:rPr>
              <a:t>2: </a:t>
            </a:r>
            <a:r>
              <a:rPr lang="en-US" sz="2700" b="1" dirty="0" err="1">
                <a:solidFill>
                  <a:schemeClr val="accent1">
                    <a:lumMod val="75000"/>
                  </a:schemeClr>
                </a:solidFill>
                <a:latin typeface="Arial Narrow" panose="020B0606020202030204" pitchFamily="34" charset="0"/>
                <a:cs typeface="Arial Narrow" panose="020B0604020202020204" pitchFamily="34" charset="0"/>
              </a:rPr>
              <a:t>Sportlich</a:t>
            </a:r>
            <a:r>
              <a:rPr lang="en-US" sz="2700" b="1" dirty="0">
                <a:solidFill>
                  <a:schemeClr val="accent1">
                    <a:lumMod val="75000"/>
                  </a:schemeClr>
                </a:solidFill>
                <a:latin typeface="Arial Narrow" panose="020B0606020202030204" pitchFamily="34" charset="0"/>
                <a:cs typeface="Arial Narrow" panose="020B0604020202020204" pitchFamily="34" charset="0"/>
              </a:rPr>
              <a:t> und </a:t>
            </a:r>
            <a:r>
              <a:rPr lang="en-US" sz="2700" b="1" dirty="0" err="1">
                <a:solidFill>
                  <a:schemeClr val="accent1">
                    <a:lumMod val="75000"/>
                  </a:schemeClr>
                </a:solidFill>
                <a:latin typeface="Arial Narrow" panose="020B0606020202030204" pitchFamily="34" charset="0"/>
                <a:cs typeface="Arial Narrow" panose="020B0604020202020204" pitchFamily="34" charset="0"/>
              </a:rPr>
              <a:t>gesund</a:t>
            </a:r>
            <a:r>
              <a:rPr lang="en-US" sz="2700" b="1" dirty="0">
                <a:solidFill>
                  <a:schemeClr val="accent1">
                    <a:lumMod val="75000"/>
                  </a:schemeClr>
                </a:solidFill>
                <a:latin typeface="Arial Narrow" panose="020B0606020202030204" pitchFamily="34" charset="0"/>
                <a:cs typeface="Arial Narrow" panose="020B0604020202020204" pitchFamily="34" charset="0"/>
              </a:rPr>
              <a:t> = </a:t>
            </a:r>
            <a:r>
              <a:rPr lang="en-US" sz="2700" b="1" dirty="0" err="1">
                <a:solidFill>
                  <a:schemeClr val="accent1">
                    <a:lumMod val="75000"/>
                  </a:schemeClr>
                </a:solidFill>
                <a:latin typeface="Arial Narrow" panose="020B0606020202030204" pitchFamily="34" charset="0"/>
                <a:cs typeface="Arial Narrow" panose="020B0604020202020204" pitchFamily="34" charset="0"/>
              </a:rPr>
              <a:t>frei</a:t>
            </a:r>
            <a:r>
              <a:rPr lang="en-US" sz="2700" b="1" dirty="0">
                <a:solidFill>
                  <a:schemeClr val="accent1">
                    <a:lumMod val="75000"/>
                  </a:schemeClr>
                </a:solidFill>
                <a:latin typeface="Arial Narrow" panose="020B0606020202030204" pitchFamily="34" charset="0"/>
                <a:cs typeface="Arial Narrow" panose="020B0604020202020204" pitchFamily="34" charset="0"/>
              </a:rPr>
              <a:t>!</a:t>
            </a:r>
          </a:p>
          <a:p>
            <a:pPr marL="21432" lvl="3"/>
            <a:r>
              <a:rPr lang="en-US" sz="2700" b="1" dirty="0">
                <a:solidFill>
                  <a:srgbClr val="8BC34A"/>
                </a:solidFill>
                <a:latin typeface="Arial Narrow" panose="020B0606020202030204" pitchFamily="34" charset="0"/>
                <a:cs typeface="Arial Narrow" panose="020B0604020202020204" pitchFamily="34" charset="0"/>
              </a:rPr>
              <a:t>+</a:t>
            </a:r>
            <a:r>
              <a:rPr lang="en-US" sz="2700" b="1" dirty="0">
                <a:solidFill>
                  <a:srgbClr val="287CA9"/>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etwas</a:t>
            </a:r>
            <a:r>
              <a:rPr lang="en-US" sz="2700" dirty="0">
                <a:solidFill>
                  <a:schemeClr val="tx1"/>
                </a:solidFill>
                <a:latin typeface="Arial Narrow" panose="020B0606020202030204" pitchFamily="34" charset="0"/>
                <a:cs typeface="Arial Narrow" panose="020B0604020202020204" pitchFamily="34" charset="0"/>
              </a:rPr>
              <a:t> für die Gesundheit tun</a:t>
            </a:r>
          </a:p>
          <a:p>
            <a:pPr marL="21432" lvl="3"/>
            <a:r>
              <a:rPr lang="en-US" sz="2700" b="1" dirty="0">
                <a:solidFill>
                  <a:srgbClr val="8BC34A"/>
                </a:solidFill>
                <a:latin typeface="Arial Narrow" panose="020B0606020202030204" pitchFamily="34" charset="0"/>
                <a:cs typeface="Arial Narrow" panose="020B0604020202020204" pitchFamily="34" charset="0"/>
              </a:rPr>
              <a:t>+</a:t>
            </a:r>
            <a:r>
              <a:rPr lang="en-US" sz="2700" b="1"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sportlich</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aktiv</a:t>
            </a:r>
            <a:r>
              <a:rPr lang="en-US" sz="2700" dirty="0">
                <a:solidFill>
                  <a:schemeClr val="tx1"/>
                </a:solidFill>
                <a:latin typeface="Arial Narrow" panose="020B0606020202030204" pitchFamily="34" charset="0"/>
                <a:cs typeface="Arial Narrow" panose="020B0604020202020204" pitchFamily="34" charset="0"/>
              </a:rPr>
              <a:t> sein</a:t>
            </a:r>
          </a:p>
          <a:p>
            <a:pPr marL="21432" lvl="3"/>
            <a:r>
              <a:rPr lang="en-US" sz="2700" b="1" dirty="0">
                <a:solidFill>
                  <a:srgbClr val="8BC34A"/>
                </a:solidFill>
                <a:latin typeface="Arial Narrow" panose="020B0606020202030204" pitchFamily="34" charset="0"/>
                <a:cs typeface="Arial Narrow" panose="020B0604020202020204" pitchFamily="34" charset="0"/>
              </a:rPr>
              <a:t>+</a:t>
            </a:r>
            <a:r>
              <a:rPr lang="en-US" sz="2700" b="1"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Glücksgefühl</a:t>
            </a:r>
            <a:endParaRPr lang="en-US" sz="2700" dirty="0">
              <a:solidFill>
                <a:schemeClr val="tx1"/>
              </a:solidFill>
              <a:latin typeface="Arial Narrow" panose="020B0606020202030204" pitchFamily="34" charset="0"/>
              <a:cs typeface="Arial Narrow" panose="020B0604020202020204" pitchFamily="34" charset="0"/>
            </a:endParaRPr>
          </a:p>
          <a:p>
            <a:pPr marL="21432" lvl="3"/>
            <a:r>
              <a:rPr lang="de-AT" sz="2700" b="1" dirty="0">
                <a:solidFill>
                  <a:srgbClr val="8BC34A"/>
                </a:solidFill>
                <a:latin typeface="Arial Narrow" panose="020B0604020202020204" pitchFamily="34" charset="0"/>
                <a:ea typeface="Calibri" panose="020F0502020204030204" pitchFamily="34" charset="0"/>
                <a:cs typeface="Arial Narrow" panose="020B0604020202020204" pitchFamily="34" charset="0"/>
              </a:rPr>
              <a:t>+ </a:t>
            </a:r>
            <a:r>
              <a:rPr lang="de-AT" sz="2700" dirty="0">
                <a:solidFill>
                  <a:schemeClr val="tx1"/>
                </a:solidFill>
                <a:latin typeface="Arial Narrow" panose="020B0604020202020204" pitchFamily="34" charset="0"/>
                <a:ea typeface="Calibri" panose="020F0502020204030204" pitchFamily="34" charset="0"/>
                <a:cs typeface="Arial Narrow" panose="020B0604020202020204" pitchFamily="34" charset="0"/>
              </a:rPr>
              <a:t>Gefühl von Freiheit</a:t>
            </a:r>
            <a:endParaRPr lang="en-US" sz="2700" dirty="0">
              <a:solidFill>
                <a:schemeClr val="tx1"/>
              </a:solidFill>
              <a:latin typeface="Arial Narrow" panose="020B0606020202030204" pitchFamily="34" charset="0"/>
              <a:cs typeface="Arial Narrow" panose="020B0604020202020204" pitchFamily="34" charset="0"/>
            </a:endParaRPr>
          </a:p>
          <a:p>
            <a:pPr marL="21432" lvl="3"/>
            <a:r>
              <a:rPr lang="en-US" sz="2700" b="1" dirty="0">
                <a:solidFill>
                  <a:srgbClr val="C00000"/>
                </a:solidFill>
                <a:latin typeface="Arial Narrow" panose="020B0606020202030204" pitchFamily="34" charset="0"/>
                <a:cs typeface="Arial Narrow" panose="020B0604020202020204" pitchFamily="34" charset="0"/>
              </a:rPr>
              <a:t>-</a:t>
            </a:r>
            <a:r>
              <a:rPr lang="en-US" sz="2700" b="1"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Sicherheit</a:t>
            </a:r>
            <a:r>
              <a:rPr lang="en-US" sz="2700" dirty="0">
                <a:solidFill>
                  <a:schemeClr val="tx1"/>
                </a:solidFill>
                <a:latin typeface="Arial Narrow" panose="020B0606020202030204" pitchFamily="34" charset="0"/>
                <a:cs typeface="Arial Narrow" panose="020B0604020202020204" pitchFamily="34" charset="0"/>
              </a:rPr>
              <a:t> und </a:t>
            </a:r>
            <a:r>
              <a:rPr lang="en-US" sz="2700" dirty="0" err="1">
                <a:solidFill>
                  <a:schemeClr val="tx1"/>
                </a:solidFill>
                <a:latin typeface="Arial Narrow" panose="020B0606020202030204" pitchFamily="34" charset="0"/>
                <a:cs typeface="Arial Narrow" panose="020B0604020202020204" pitchFamily="34" charset="0"/>
              </a:rPr>
              <a:t>Unfallgefahr</a:t>
            </a:r>
            <a:endParaRPr lang="en-US" sz="2700" dirty="0">
              <a:solidFill>
                <a:schemeClr val="tx1"/>
              </a:solidFill>
              <a:latin typeface="Arial Narrow" panose="020B0606020202030204" pitchFamily="34" charset="0"/>
              <a:cs typeface="Arial Narrow" panose="020B0604020202020204" pitchFamily="34" charset="0"/>
            </a:endParaRPr>
          </a:p>
          <a:p>
            <a:pPr marL="21432" lvl="3"/>
            <a:r>
              <a:rPr lang="en-US" sz="2700" b="1" dirty="0">
                <a:solidFill>
                  <a:srgbClr val="C00000"/>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unbekannte</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Orte</a:t>
            </a:r>
            <a:endParaRPr lang="en-US" sz="2700" dirty="0">
              <a:solidFill>
                <a:schemeClr val="tx1"/>
              </a:solidFill>
              <a:latin typeface="Arial Narrow" panose="020B0606020202030204" pitchFamily="34" charset="0"/>
              <a:cs typeface="Arial Narrow" panose="020B0604020202020204" pitchFamily="34" charset="0"/>
            </a:endParaRPr>
          </a:p>
        </p:txBody>
      </p:sp>
      <p:sp>
        <p:nvSpPr>
          <p:cNvPr id="3" name="Legende mit Linie (2) 2">
            <a:extLst>
              <a:ext uri="{FF2B5EF4-FFF2-40B4-BE49-F238E27FC236}">
                <a16:creationId xmlns:a16="http://schemas.microsoft.com/office/drawing/2014/main" id="{DD513E32-80DF-BC37-1381-40BB05005873}"/>
              </a:ext>
            </a:extLst>
          </p:cNvPr>
          <p:cNvSpPr/>
          <p:nvPr/>
        </p:nvSpPr>
        <p:spPr>
          <a:xfrm>
            <a:off x="6137071" y="6567272"/>
            <a:ext cx="5382464" cy="3312395"/>
          </a:xfrm>
          <a:prstGeom prst="borderCallout2">
            <a:avLst>
              <a:gd name="adj1" fmla="val 12852"/>
              <a:gd name="adj2" fmla="val -8"/>
              <a:gd name="adj3" fmla="val 7926"/>
              <a:gd name="adj4" fmla="val -4303"/>
              <a:gd name="adj5" fmla="val -1799"/>
              <a:gd name="adj6" fmla="val -11181"/>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2" lvl="3"/>
            <a:r>
              <a:rPr lang="en-US" sz="2700" b="1" dirty="0">
                <a:solidFill>
                  <a:srgbClr val="7030A0"/>
                </a:solidFill>
                <a:latin typeface="Arial Narrow" panose="020B0606020202030204" pitchFamily="34" charset="0"/>
                <a:cs typeface="Arial Narrow" panose="020B0604020202020204" pitchFamily="34" charset="0"/>
              </a:rPr>
              <a:t>4: Am </a:t>
            </a:r>
            <a:r>
              <a:rPr lang="en-US" sz="2700" b="1" dirty="0" err="1">
                <a:solidFill>
                  <a:srgbClr val="7030A0"/>
                </a:solidFill>
                <a:latin typeface="Arial Narrow" panose="020B0606020202030204" pitchFamily="34" charset="0"/>
                <a:cs typeface="Arial Narrow" panose="020B0604020202020204" pitchFamily="34" charset="0"/>
              </a:rPr>
              <a:t>besten</a:t>
            </a:r>
            <a:r>
              <a:rPr lang="en-US" sz="2700" b="1" dirty="0">
                <a:solidFill>
                  <a:srgbClr val="7030A0"/>
                </a:solidFill>
                <a:latin typeface="Arial Narrow" panose="020B0606020202030204" pitchFamily="34" charset="0"/>
                <a:cs typeface="Arial Narrow" panose="020B0604020202020204" pitchFamily="34" charset="0"/>
              </a:rPr>
              <a:t> </a:t>
            </a:r>
            <a:r>
              <a:rPr lang="en-US" sz="2700" b="1" dirty="0" err="1">
                <a:solidFill>
                  <a:srgbClr val="7030A0"/>
                </a:solidFill>
                <a:latin typeface="Arial Narrow" panose="020B0606020202030204" pitchFamily="34" charset="0"/>
                <a:cs typeface="Arial Narrow" panose="020B0604020202020204" pitchFamily="34" charset="0"/>
              </a:rPr>
              <a:t>miteinander</a:t>
            </a:r>
            <a:r>
              <a:rPr lang="en-US" sz="2700" b="1" dirty="0">
                <a:solidFill>
                  <a:srgbClr val="7030A0"/>
                </a:solidFill>
                <a:latin typeface="Arial Narrow" panose="020B0606020202030204" pitchFamily="34" charset="0"/>
                <a:cs typeface="Arial Narrow" panose="020B0604020202020204" pitchFamily="34" charset="0"/>
              </a:rPr>
              <a:t> auf dem </a:t>
            </a:r>
            <a:r>
              <a:rPr lang="en-US" sz="2700" b="1" dirty="0" err="1">
                <a:solidFill>
                  <a:srgbClr val="7030A0"/>
                </a:solidFill>
                <a:latin typeface="Arial Narrow" panose="020B0606020202030204" pitchFamily="34" charset="0"/>
                <a:cs typeface="Arial Narrow" panose="020B0604020202020204" pitchFamily="34" charset="0"/>
              </a:rPr>
              <a:t>Weg</a:t>
            </a:r>
            <a:r>
              <a:rPr lang="en-US" sz="2700" b="1" dirty="0">
                <a:solidFill>
                  <a:srgbClr val="7030A0"/>
                </a:solidFill>
                <a:latin typeface="Arial Narrow" panose="020B0606020202030204" pitchFamily="34" charset="0"/>
                <a:cs typeface="Arial Narrow" panose="020B0604020202020204" pitchFamily="34" charset="0"/>
              </a:rPr>
              <a:t>!</a:t>
            </a:r>
          </a:p>
          <a:p>
            <a:pPr marL="21432" lvl="3"/>
            <a:r>
              <a:rPr lang="en-US" sz="2700" b="1" dirty="0">
                <a:solidFill>
                  <a:srgbClr val="8BC34A"/>
                </a:solidFill>
                <a:latin typeface="Arial Narrow" panose="020B0606020202030204" pitchFamily="34" charset="0"/>
                <a:cs typeface="Arial Narrow" panose="020B0604020202020204" pitchFamily="34" charset="0"/>
              </a:rPr>
              <a:t>+</a:t>
            </a:r>
            <a:r>
              <a:rPr lang="en-US" sz="2700" b="1" dirty="0">
                <a:solidFill>
                  <a:srgbClr val="287CA9"/>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mit</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FreundInnen</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unterwegs</a:t>
            </a:r>
            <a:r>
              <a:rPr lang="en-US" sz="2700" dirty="0">
                <a:solidFill>
                  <a:schemeClr val="tx1"/>
                </a:solidFill>
                <a:latin typeface="Arial Narrow" panose="020B0606020202030204" pitchFamily="34" charset="0"/>
                <a:cs typeface="Arial Narrow" panose="020B0604020202020204" pitchFamily="34" charset="0"/>
              </a:rPr>
              <a:t> sein</a:t>
            </a:r>
          </a:p>
          <a:p>
            <a:pPr marL="21432" lvl="3"/>
            <a:r>
              <a:rPr lang="en-US" sz="2700" b="1" dirty="0">
                <a:solidFill>
                  <a:srgbClr val="8BC34A"/>
                </a:solidFill>
                <a:latin typeface="Arial Narrow" panose="020B0606020202030204" pitchFamily="34" charset="0"/>
                <a:cs typeface="Arial Narrow" panose="020B0604020202020204" pitchFamily="34" charset="0"/>
              </a:rPr>
              <a:t>+</a:t>
            </a:r>
            <a:r>
              <a:rPr lang="en-US" sz="2700" b="1" dirty="0">
                <a:solidFill>
                  <a:schemeClr val="tx1"/>
                </a:solidFill>
                <a:latin typeface="Arial Narrow" panose="020B0606020202030204" pitchFamily="34" charset="0"/>
                <a:cs typeface="Arial Narrow" panose="020B0604020202020204" pitchFamily="34" charset="0"/>
              </a:rPr>
              <a:t> </a:t>
            </a:r>
            <a:r>
              <a:rPr lang="en-US" sz="2700" dirty="0">
                <a:solidFill>
                  <a:schemeClr val="tx1"/>
                </a:solidFill>
                <a:latin typeface="Arial Narrow" panose="020B0606020202030204" pitchFamily="34" charset="0"/>
                <a:cs typeface="Arial Narrow" panose="020B0604020202020204" pitchFamily="34" charset="0"/>
              </a:rPr>
              <a:t>an den </a:t>
            </a:r>
            <a:r>
              <a:rPr lang="en-US" sz="2700" dirty="0" err="1">
                <a:solidFill>
                  <a:schemeClr val="tx1"/>
                </a:solidFill>
                <a:latin typeface="Arial Narrow" panose="020B0606020202030204" pitchFamily="34" charset="0"/>
                <a:cs typeface="Arial Narrow" panose="020B0604020202020204" pitchFamily="34" charset="0"/>
              </a:rPr>
              <a:t>FreundInnen</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orientieren</a:t>
            </a:r>
            <a:endParaRPr lang="en-US" sz="2700" dirty="0">
              <a:solidFill>
                <a:schemeClr val="tx1"/>
              </a:solidFill>
              <a:latin typeface="Arial Narrow" panose="020B0606020202030204" pitchFamily="34" charset="0"/>
              <a:cs typeface="Arial Narrow" panose="020B0604020202020204" pitchFamily="34" charset="0"/>
            </a:endParaRPr>
          </a:p>
          <a:p>
            <a:pPr marL="21432" lvl="3"/>
            <a:r>
              <a:rPr lang="en-US" sz="2700" b="1" dirty="0">
                <a:solidFill>
                  <a:srgbClr val="8BC34A"/>
                </a:solidFill>
                <a:latin typeface="Arial Narrow" panose="020B0606020202030204" pitchFamily="34" charset="0"/>
                <a:cs typeface="Arial Narrow" panose="020B0604020202020204" pitchFamily="34" charset="0"/>
              </a:rPr>
              <a:t>+</a:t>
            </a:r>
            <a:r>
              <a:rPr lang="en-US" sz="2700" b="1"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neue</a:t>
            </a:r>
            <a:r>
              <a:rPr lang="en-US" sz="2700" dirty="0">
                <a:solidFill>
                  <a:schemeClr val="tx1"/>
                </a:solidFill>
                <a:latin typeface="Arial Narrow" panose="020B0606020202030204" pitchFamily="34" charset="0"/>
                <a:cs typeface="Arial Narrow" panose="020B0604020202020204" pitchFamily="34" charset="0"/>
              </a:rPr>
              <a:t>) Leute </a:t>
            </a:r>
            <a:r>
              <a:rPr lang="en-US" sz="2700" dirty="0" err="1">
                <a:solidFill>
                  <a:schemeClr val="tx1"/>
                </a:solidFill>
                <a:latin typeface="Arial Narrow" panose="020B0606020202030204" pitchFamily="34" charset="0"/>
                <a:cs typeface="Arial Narrow" panose="020B0604020202020204" pitchFamily="34" charset="0"/>
              </a:rPr>
              <a:t>treffen</a:t>
            </a:r>
            <a:endParaRPr lang="en-US" sz="2700" dirty="0">
              <a:solidFill>
                <a:schemeClr val="tx1"/>
              </a:solidFill>
              <a:latin typeface="Arial Narrow" panose="020B0606020202030204" pitchFamily="34" charset="0"/>
              <a:cs typeface="Arial Narrow" panose="020B0604020202020204" pitchFamily="34" charset="0"/>
            </a:endParaRPr>
          </a:p>
          <a:p>
            <a:pPr marL="21432" lvl="3"/>
            <a:r>
              <a:rPr lang="en-US" sz="2700" b="1" dirty="0">
                <a:solidFill>
                  <a:srgbClr val="C00000"/>
                </a:solidFill>
                <a:latin typeface="Arial Narrow" panose="020B0606020202030204" pitchFamily="34" charset="0"/>
                <a:cs typeface="Arial Narrow" panose="020B0604020202020204" pitchFamily="34" charset="0"/>
              </a:rPr>
              <a:t>-</a:t>
            </a:r>
            <a:r>
              <a:rPr lang="en-US" sz="2700" b="1"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Musik</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hören</a:t>
            </a:r>
            <a:endParaRPr lang="en-US" sz="2700" dirty="0">
              <a:solidFill>
                <a:schemeClr val="tx1"/>
              </a:solidFill>
              <a:latin typeface="Arial Narrow" panose="020B0606020202030204" pitchFamily="34" charset="0"/>
              <a:cs typeface="Arial Narrow" panose="020B0604020202020204" pitchFamily="34" charset="0"/>
            </a:endParaRPr>
          </a:p>
          <a:p>
            <a:pPr marL="21432" lvl="3"/>
            <a:r>
              <a:rPr lang="en-US" sz="2700" b="1" dirty="0">
                <a:solidFill>
                  <a:srgbClr val="C00000"/>
                </a:solidFill>
                <a:latin typeface="Arial Narrow" panose="020B0606020202030204" pitchFamily="34" charset="0"/>
                <a:cs typeface="Arial Narrow" panose="020B0604020202020204" pitchFamily="34" charset="0"/>
              </a:rPr>
              <a:t>- </a:t>
            </a:r>
            <a:r>
              <a:rPr lang="en-US" sz="2700" dirty="0">
                <a:solidFill>
                  <a:schemeClr val="tx1"/>
                </a:solidFill>
                <a:latin typeface="Arial Narrow" panose="020B0606020202030204" pitchFamily="34" charset="0"/>
                <a:cs typeface="Arial Narrow" panose="020B0604020202020204" pitchFamily="34" charset="0"/>
              </a:rPr>
              <a:t>Umwelt, </a:t>
            </a:r>
            <a:r>
              <a:rPr lang="en-US" sz="2700" dirty="0" err="1">
                <a:solidFill>
                  <a:schemeClr val="tx1"/>
                </a:solidFill>
                <a:latin typeface="Arial Narrow" panose="020B0606020202030204" pitchFamily="34" charset="0"/>
                <a:cs typeface="Arial Narrow" panose="020B0604020202020204" pitchFamily="34" charset="0"/>
              </a:rPr>
              <a:t>Freiheit</a:t>
            </a:r>
            <a:r>
              <a:rPr lang="en-US" sz="2700" dirty="0">
                <a:solidFill>
                  <a:schemeClr val="tx1"/>
                </a:solidFill>
                <a:latin typeface="Arial Narrow" panose="020B0606020202030204" pitchFamily="34" charset="0"/>
                <a:cs typeface="Arial Narrow" panose="020B0604020202020204" pitchFamily="34" charset="0"/>
              </a:rPr>
              <a:t>, </a:t>
            </a:r>
            <a:r>
              <a:rPr lang="en-US" sz="2700" dirty="0" err="1">
                <a:solidFill>
                  <a:schemeClr val="tx1"/>
                </a:solidFill>
                <a:latin typeface="Arial Narrow" panose="020B0606020202030204" pitchFamily="34" charset="0"/>
                <a:cs typeface="Arial Narrow" panose="020B0604020202020204" pitchFamily="34" charset="0"/>
              </a:rPr>
              <a:t>Sicherheit</a:t>
            </a:r>
            <a:endParaRPr lang="en-US" sz="2400" dirty="0">
              <a:solidFill>
                <a:schemeClr val="tx1"/>
              </a:solidFill>
              <a:latin typeface="Arial Narrow" panose="020B0606020202030204" pitchFamily="34" charset="0"/>
              <a:cs typeface="Arial Narrow" panose="020B0604020202020204" pitchFamily="34" charset="0"/>
            </a:endParaRPr>
          </a:p>
        </p:txBody>
      </p:sp>
      <p:pic>
        <p:nvPicPr>
          <p:cNvPr id="6" name="Picture 2" descr="Generated by DALL·E">
            <a:extLst>
              <a:ext uri="{FF2B5EF4-FFF2-40B4-BE49-F238E27FC236}">
                <a16:creationId xmlns:a16="http://schemas.microsoft.com/office/drawing/2014/main" id="{150934B7-4E14-16CC-287E-2D2698729C8B}"/>
              </a:ext>
            </a:extLst>
          </p:cNvPr>
          <p:cNvPicPr>
            <a:picLocks noChangeAspect="1" noChangeArrowheads="1"/>
          </p:cNvPicPr>
          <p:nvPr/>
        </p:nvPicPr>
        <p:blipFill>
          <a:blip r:embed="rId4" cstate="print">
            <a:clrChange>
              <a:clrFrom>
                <a:srgbClr val="D1D2D4"/>
              </a:clrFrom>
              <a:clrTo>
                <a:srgbClr val="D1D2D4">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280786" y="2674718"/>
            <a:ext cx="1060205" cy="10602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Generated by DALL·E">
            <a:extLst>
              <a:ext uri="{FF2B5EF4-FFF2-40B4-BE49-F238E27FC236}">
                <a16:creationId xmlns:a16="http://schemas.microsoft.com/office/drawing/2014/main" id="{6167B2F4-50C4-9351-44E6-82CBE8162BF6}"/>
              </a:ext>
            </a:extLst>
          </p:cNvPr>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6608110" y="7153703"/>
            <a:ext cx="1034750" cy="1034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Generated by DALL·E">
            <a:extLst>
              <a:ext uri="{FF2B5EF4-FFF2-40B4-BE49-F238E27FC236}">
                <a16:creationId xmlns:a16="http://schemas.microsoft.com/office/drawing/2014/main" id="{EB10368C-8B36-DFFD-2FE6-510AA6534882}"/>
              </a:ext>
            </a:extLst>
          </p:cNvPr>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389698" y="2817079"/>
            <a:ext cx="1079315" cy="10793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Generated by DALL·E">
            <a:extLst>
              <a:ext uri="{FF2B5EF4-FFF2-40B4-BE49-F238E27FC236}">
                <a16:creationId xmlns:a16="http://schemas.microsoft.com/office/drawing/2014/main" id="{21FC0CD6-E640-862C-193C-F13DAEF58F94}"/>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997023" y="8352669"/>
            <a:ext cx="1370283" cy="137028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7">
            <a:extLst>
              <a:ext uri="{FF2B5EF4-FFF2-40B4-BE49-F238E27FC236}">
                <a16:creationId xmlns:a16="http://schemas.microsoft.com/office/drawing/2014/main" id="{979220ED-4D7E-79DB-F5FF-6923D643BC3D}"/>
              </a:ext>
            </a:extLst>
          </p:cNvPr>
          <p:cNvGrpSpPr/>
          <p:nvPr/>
        </p:nvGrpSpPr>
        <p:grpSpPr>
          <a:xfrm>
            <a:off x="533400" y="495300"/>
            <a:ext cx="771999" cy="771999"/>
            <a:chOff x="0" y="0"/>
            <a:chExt cx="6350000" cy="6350000"/>
          </a:xfrm>
        </p:grpSpPr>
        <p:sp>
          <p:nvSpPr>
            <p:cNvPr id="5" name="Freeform 8">
              <a:extLst>
                <a:ext uri="{FF2B5EF4-FFF2-40B4-BE49-F238E27FC236}">
                  <a16:creationId xmlns:a16="http://schemas.microsoft.com/office/drawing/2014/main" id="{3645FF40-AD8F-4E6C-544B-F19D9B359B8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10" name="TextBox 17">
            <a:extLst>
              <a:ext uri="{FF2B5EF4-FFF2-40B4-BE49-F238E27FC236}">
                <a16:creationId xmlns:a16="http://schemas.microsoft.com/office/drawing/2014/main" id="{111BC231-17CD-CAE5-4F6A-5D9A33602E9E}"/>
              </a:ext>
            </a:extLst>
          </p:cNvPr>
          <p:cNvSpPr txBox="1"/>
          <p:nvPr/>
        </p:nvSpPr>
        <p:spPr>
          <a:xfrm>
            <a:off x="646793" y="48894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dirty="0">
                <a:solidFill>
                  <a:srgbClr val="FFFFFF"/>
                </a:solidFill>
                <a:latin typeface="Open Sans 1 Bold"/>
              </a:rPr>
              <a:t>5</a:t>
            </a:r>
          </a:p>
        </p:txBody>
      </p:sp>
    </p:spTree>
    <p:extLst>
      <p:ext uri="{BB962C8B-B14F-4D97-AF65-F5344CB8AC3E}">
        <p14:creationId xmlns:p14="http://schemas.microsoft.com/office/powerpoint/2010/main" val="369703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242389F-05A7-240E-4A90-AA9B998BFFAE}"/>
              </a:ext>
            </a:extLst>
          </p:cNvPr>
          <p:cNvPicPr>
            <a:picLocks noChangeAspect="1"/>
          </p:cNvPicPr>
          <p:nvPr/>
        </p:nvPicPr>
        <p:blipFill>
          <a:blip r:embed="rId3"/>
          <a:stretch>
            <a:fillRect/>
          </a:stretch>
        </p:blipFill>
        <p:spPr>
          <a:xfrm>
            <a:off x="57150" y="6975095"/>
            <a:ext cx="2400300" cy="3219450"/>
          </a:xfrm>
          <a:prstGeom prst="rect">
            <a:avLst/>
          </a:prstGeom>
        </p:spPr>
      </p:pic>
      <p:pic>
        <p:nvPicPr>
          <p:cNvPr id="8" name="Grafik 7">
            <a:extLst>
              <a:ext uri="{FF2B5EF4-FFF2-40B4-BE49-F238E27FC236}">
                <a16:creationId xmlns:a16="http://schemas.microsoft.com/office/drawing/2014/main" id="{1C833688-B5F1-F8D3-875D-BDF2CAB569D1}"/>
              </a:ext>
            </a:extLst>
          </p:cNvPr>
          <p:cNvPicPr>
            <a:picLocks noChangeAspect="1"/>
          </p:cNvPicPr>
          <p:nvPr/>
        </p:nvPicPr>
        <p:blipFill>
          <a:blip r:embed="rId4"/>
          <a:stretch>
            <a:fillRect/>
          </a:stretch>
        </p:blipFill>
        <p:spPr>
          <a:xfrm>
            <a:off x="2622584" y="1938791"/>
            <a:ext cx="7269794" cy="3928896"/>
          </a:xfrm>
          <a:prstGeom prst="rect">
            <a:avLst/>
          </a:prstGeom>
        </p:spPr>
      </p:pic>
      <p:pic>
        <p:nvPicPr>
          <p:cNvPr id="10" name="Grafik 9">
            <a:extLst>
              <a:ext uri="{FF2B5EF4-FFF2-40B4-BE49-F238E27FC236}">
                <a16:creationId xmlns:a16="http://schemas.microsoft.com/office/drawing/2014/main" id="{6D435FC8-C7D1-35BE-4CDF-6928489C666A}"/>
              </a:ext>
            </a:extLst>
          </p:cNvPr>
          <p:cNvPicPr>
            <a:picLocks noChangeAspect="1"/>
          </p:cNvPicPr>
          <p:nvPr/>
        </p:nvPicPr>
        <p:blipFill>
          <a:blip r:embed="rId5"/>
          <a:stretch>
            <a:fillRect/>
          </a:stretch>
        </p:blipFill>
        <p:spPr>
          <a:xfrm>
            <a:off x="10212993" y="1938791"/>
            <a:ext cx="6687333" cy="4037532"/>
          </a:xfrm>
          <a:prstGeom prst="rect">
            <a:avLst/>
          </a:prstGeom>
        </p:spPr>
      </p:pic>
      <p:pic>
        <p:nvPicPr>
          <p:cNvPr id="12" name="Grafik 11">
            <a:extLst>
              <a:ext uri="{FF2B5EF4-FFF2-40B4-BE49-F238E27FC236}">
                <a16:creationId xmlns:a16="http://schemas.microsoft.com/office/drawing/2014/main" id="{C175209C-1934-EE69-283D-8D63C8D4F24A}"/>
              </a:ext>
            </a:extLst>
          </p:cNvPr>
          <p:cNvPicPr>
            <a:picLocks noChangeAspect="1"/>
          </p:cNvPicPr>
          <p:nvPr/>
        </p:nvPicPr>
        <p:blipFill>
          <a:blip r:embed="rId6"/>
          <a:stretch>
            <a:fillRect/>
          </a:stretch>
        </p:blipFill>
        <p:spPr>
          <a:xfrm>
            <a:off x="2622583" y="6201854"/>
            <a:ext cx="7269794" cy="3928896"/>
          </a:xfrm>
          <a:prstGeom prst="rect">
            <a:avLst/>
          </a:prstGeom>
        </p:spPr>
      </p:pic>
      <p:pic>
        <p:nvPicPr>
          <p:cNvPr id="14" name="Grafik 13">
            <a:extLst>
              <a:ext uri="{FF2B5EF4-FFF2-40B4-BE49-F238E27FC236}">
                <a16:creationId xmlns:a16="http://schemas.microsoft.com/office/drawing/2014/main" id="{8856B40A-8E32-83DA-D8A3-83EA8B63E4BA}"/>
              </a:ext>
            </a:extLst>
          </p:cNvPr>
          <p:cNvPicPr>
            <a:picLocks noChangeAspect="1"/>
          </p:cNvPicPr>
          <p:nvPr/>
        </p:nvPicPr>
        <p:blipFill>
          <a:blip r:embed="rId7"/>
          <a:stretch>
            <a:fillRect/>
          </a:stretch>
        </p:blipFill>
        <p:spPr>
          <a:xfrm>
            <a:off x="10252553" y="6201854"/>
            <a:ext cx="6778148" cy="3663191"/>
          </a:xfrm>
          <a:prstGeom prst="rect">
            <a:avLst/>
          </a:prstGeom>
        </p:spPr>
      </p:pic>
      <p:sp>
        <p:nvSpPr>
          <p:cNvPr id="2" name="Titel 1">
            <a:extLst>
              <a:ext uri="{FF2B5EF4-FFF2-40B4-BE49-F238E27FC236}">
                <a16:creationId xmlns:a16="http://schemas.microsoft.com/office/drawing/2014/main" id="{401B0327-3F94-29A7-0688-DB6DB057540C}"/>
              </a:ext>
            </a:extLst>
          </p:cNvPr>
          <p:cNvSpPr>
            <a:spLocks noGrp="1"/>
          </p:cNvSpPr>
          <p:nvPr>
            <p:ph type="title"/>
          </p:nvPr>
        </p:nvSpPr>
        <p:spPr>
          <a:xfrm>
            <a:off x="1418792" y="344816"/>
            <a:ext cx="16488207" cy="1143000"/>
          </a:xfrm>
        </p:spPr>
        <p:txBody>
          <a:bodyPr>
            <a:normAutofit/>
          </a:bodyPr>
          <a:lstStyle/>
          <a:p>
            <a:r>
              <a:rPr lang="en-US" sz="6000" dirty="0" err="1"/>
              <a:t>Wenn</a:t>
            </a:r>
            <a:r>
              <a:rPr lang="en-US" sz="6000" dirty="0"/>
              <a:t> ich </a:t>
            </a:r>
            <a:r>
              <a:rPr lang="en-US" sz="6000" dirty="0" err="1"/>
              <a:t>mich</a:t>
            </a:r>
            <a:r>
              <a:rPr lang="en-US" sz="6000" dirty="0"/>
              <a:t> </a:t>
            </a:r>
            <a:r>
              <a:rPr lang="en-US" sz="6000" dirty="0" err="1"/>
              <a:t>im</a:t>
            </a:r>
            <a:r>
              <a:rPr lang="en-US" sz="6000" dirty="0"/>
              <a:t> </a:t>
            </a:r>
            <a:r>
              <a:rPr lang="en-US" sz="6000" dirty="0" err="1"/>
              <a:t>Alltag</a:t>
            </a:r>
            <a:r>
              <a:rPr lang="en-US" sz="6000" dirty="0"/>
              <a:t> von A </a:t>
            </a:r>
            <a:r>
              <a:rPr lang="en-US" sz="6000" dirty="0" err="1"/>
              <a:t>nach</a:t>
            </a:r>
            <a:r>
              <a:rPr lang="en-US" sz="6000" dirty="0"/>
              <a:t> B </a:t>
            </a:r>
            <a:r>
              <a:rPr lang="en-US" sz="6000" dirty="0" err="1"/>
              <a:t>bewege</a:t>
            </a:r>
            <a:r>
              <a:rPr lang="en-US" sz="6000" dirty="0"/>
              <a:t>…</a:t>
            </a:r>
          </a:p>
        </p:txBody>
      </p:sp>
      <p:pic>
        <p:nvPicPr>
          <p:cNvPr id="3" name="Picture 2" descr="Generated by DALL·E">
            <a:extLst>
              <a:ext uri="{FF2B5EF4-FFF2-40B4-BE49-F238E27FC236}">
                <a16:creationId xmlns:a16="http://schemas.microsoft.com/office/drawing/2014/main" id="{AEAEA724-16E4-DCE6-CE2B-5259F67B300B}"/>
              </a:ext>
            </a:extLst>
          </p:cNvPr>
          <p:cNvPicPr>
            <a:picLocks noChangeAspect="1" noChangeArrowheads="1"/>
          </p:cNvPicPr>
          <p:nvPr/>
        </p:nvPicPr>
        <p:blipFill>
          <a:blip r:embed="rId8" cstate="print">
            <a:clrChange>
              <a:clrFrom>
                <a:srgbClr val="D1D2D4"/>
              </a:clrFrom>
              <a:clrTo>
                <a:srgbClr val="D1D2D4">
                  <a:alpha val="0"/>
                </a:srgbClr>
              </a:clrTo>
            </a:clrChange>
            <a:duotone>
              <a:schemeClr val="accent4">
                <a:shade val="45000"/>
                <a:satMod val="135000"/>
              </a:schemeClr>
              <a:prstClr val="white"/>
            </a:duotone>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457450" y="4788900"/>
            <a:ext cx="1245870" cy="12458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Generated by DALL·E">
            <a:extLst>
              <a:ext uri="{FF2B5EF4-FFF2-40B4-BE49-F238E27FC236}">
                <a16:creationId xmlns:a16="http://schemas.microsoft.com/office/drawing/2014/main" id="{A0121807-F3CC-C8D9-7E38-BA23C9BC250B}"/>
              </a:ext>
            </a:extLst>
          </p:cNvPr>
          <p:cNvPicPr>
            <a:picLocks noChangeAspect="1" noChangeArrowheads="1"/>
          </p:cNvPicPr>
          <p:nvPr/>
        </p:nvPicPr>
        <p:blipFill>
          <a:blip r:embed="rId10" cstate="print">
            <a:duotone>
              <a:schemeClr val="accent6">
                <a:shade val="45000"/>
                <a:satMod val="135000"/>
              </a:schemeClr>
              <a:prstClr val="white"/>
            </a:duotone>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703868" y="8920354"/>
            <a:ext cx="1034750" cy="1034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Generated by DALL·E">
            <a:extLst>
              <a:ext uri="{FF2B5EF4-FFF2-40B4-BE49-F238E27FC236}">
                <a16:creationId xmlns:a16="http://schemas.microsoft.com/office/drawing/2014/main" id="{2A9BBDB2-2843-F38F-FC4D-64E915EA55C9}"/>
              </a:ext>
            </a:extLst>
          </p:cNvPr>
          <p:cNvPicPr>
            <a:picLocks noChangeAspect="1" noChangeArrowheads="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92376" y="4788373"/>
            <a:ext cx="1079315" cy="10793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Generated by DALL·E">
            <a:extLst>
              <a:ext uri="{FF2B5EF4-FFF2-40B4-BE49-F238E27FC236}">
                <a16:creationId xmlns:a16="http://schemas.microsoft.com/office/drawing/2014/main" id="{DA8A8205-7BB3-C194-D378-8210F03026ED}"/>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r="9142"/>
          <a:stretch/>
        </p:blipFill>
        <p:spPr bwMode="auto">
          <a:xfrm>
            <a:off x="9892376" y="8584820"/>
            <a:ext cx="1245017" cy="137028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7">
            <a:extLst>
              <a:ext uri="{FF2B5EF4-FFF2-40B4-BE49-F238E27FC236}">
                <a16:creationId xmlns:a16="http://schemas.microsoft.com/office/drawing/2014/main" id="{31A6C19D-2301-35E4-5AFA-20D752E4EE78}"/>
              </a:ext>
            </a:extLst>
          </p:cNvPr>
          <p:cNvGrpSpPr/>
          <p:nvPr/>
        </p:nvGrpSpPr>
        <p:grpSpPr>
          <a:xfrm>
            <a:off x="533400" y="495300"/>
            <a:ext cx="771999" cy="771999"/>
            <a:chOff x="0" y="0"/>
            <a:chExt cx="6350000" cy="6350000"/>
          </a:xfrm>
        </p:grpSpPr>
        <p:sp>
          <p:nvSpPr>
            <p:cNvPr id="11" name="Freeform 8">
              <a:extLst>
                <a:ext uri="{FF2B5EF4-FFF2-40B4-BE49-F238E27FC236}">
                  <a16:creationId xmlns:a16="http://schemas.microsoft.com/office/drawing/2014/main" id="{DB1C205D-2CD8-4C35-12E3-A05F5E9FDB46}"/>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13" name="TextBox 17">
            <a:extLst>
              <a:ext uri="{FF2B5EF4-FFF2-40B4-BE49-F238E27FC236}">
                <a16:creationId xmlns:a16="http://schemas.microsoft.com/office/drawing/2014/main" id="{A81E2381-409D-2A18-5DE2-E22C06AA8FB5}"/>
              </a:ext>
            </a:extLst>
          </p:cNvPr>
          <p:cNvSpPr txBox="1"/>
          <p:nvPr/>
        </p:nvSpPr>
        <p:spPr>
          <a:xfrm>
            <a:off x="646793" y="48894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dirty="0">
                <a:solidFill>
                  <a:srgbClr val="FFFFFF"/>
                </a:solidFill>
                <a:latin typeface="Open Sans 1 Bold"/>
              </a:rPr>
              <a:t>5</a:t>
            </a:r>
          </a:p>
        </p:txBody>
      </p:sp>
    </p:spTree>
    <p:extLst>
      <p:ext uri="{BB962C8B-B14F-4D97-AF65-F5344CB8AC3E}">
        <p14:creationId xmlns:p14="http://schemas.microsoft.com/office/powerpoint/2010/main" val="133111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52D40FF-62AE-6A90-FCA9-A56F4896F8E0}"/>
              </a:ext>
            </a:extLst>
          </p:cNvPr>
          <p:cNvSpPr/>
          <p:nvPr/>
        </p:nvSpPr>
        <p:spPr>
          <a:xfrm>
            <a:off x="57150" y="9062075"/>
            <a:ext cx="17907465" cy="8029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700"/>
          </a:p>
        </p:txBody>
      </p:sp>
      <p:pic>
        <p:nvPicPr>
          <p:cNvPr id="2" name="Picture 2" descr="Generated by DALL·E">
            <a:extLst>
              <a:ext uri="{FF2B5EF4-FFF2-40B4-BE49-F238E27FC236}">
                <a16:creationId xmlns:a16="http://schemas.microsoft.com/office/drawing/2014/main" id="{3DF00B2E-DCA8-181D-205B-5CD8E808FC22}"/>
              </a:ext>
            </a:extLst>
          </p:cNvPr>
          <p:cNvPicPr>
            <a:picLocks noChangeAspect="1" noChangeArrowheads="1"/>
          </p:cNvPicPr>
          <p:nvPr/>
        </p:nvPicPr>
        <p:blipFill>
          <a:blip r:embed="rId2" cstate="print">
            <a:clrChange>
              <a:clrFrom>
                <a:srgbClr val="D1D2D4"/>
              </a:clrFrom>
              <a:clrTo>
                <a:srgbClr val="D1D2D4">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3420" y="543521"/>
            <a:ext cx="3063105" cy="3063105"/>
          </a:xfrm>
          <a:prstGeom prst="rect">
            <a:avLst/>
          </a:prstGeom>
          <a:noFill/>
          <a:extLst>
            <a:ext uri="{909E8E84-426E-40DD-AFC4-6F175D3DCCD1}">
              <a14:hiddenFill xmlns:a14="http://schemas.microsoft.com/office/drawing/2010/main">
                <a:solidFill>
                  <a:srgbClr val="FFFFFF"/>
                </a:solidFill>
              </a14:hiddenFill>
            </a:ext>
          </a:extLst>
        </p:spPr>
      </p:pic>
      <p:sp>
        <p:nvSpPr>
          <p:cNvPr id="48" name="Abgerundete rechteckige Legende 47">
            <a:extLst>
              <a:ext uri="{FF2B5EF4-FFF2-40B4-BE49-F238E27FC236}">
                <a16:creationId xmlns:a16="http://schemas.microsoft.com/office/drawing/2014/main" id="{044932E4-660B-3046-4230-C58FB3A44D78}"/>
              </a:ext>
            </a:extLst>
          </p:cNvPr>
          <p:cNvSpPr/>
          <p:nvPr/>
        </p:nvSpPr>
        <p:spPr>
          <a:xfrm>
            <a:off x="3349257" y="314072"/>
            <a:ext cx="10175358" cy="1491422"/>
          </a:xfrm>
          <a:prstGeom prst="wedgeRoundRectCallout">
            <a:avLst>
              <a:gd name="adj1" fmla="val -55720"/>
              <a:gd name="adj2" fmla="val -12597"/>
              <a:gd name="adj3" fmla="val 16667"/>
            </a:avLst>
          </a:prstGeom>
          <a:solidFill>
            <a:srgbClr val="E9A4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4" name="Textfeld 33">
            <a:extLst>
              <a:ext uri="{FF2B5EF4-FFF2-40B4-BE49-F238E27FC236}">
                <a16:creationId xmlns:a16="http://schemas.microsoft.com/office/drawing/2014/main" id="{934C2181-3FEE-77C4-4378-8EF36652086B}"/>
              </a:ext>
            </a:extLst>
          </p:cNvPr>
          <p:cNvSpPr txBox="1"/>
          <p:nvPr/>
        </p:nvSpPr>
        <p:spPr>
          <a:xfrm>
            <a:off x="4468991" y="3002211"/>
            <a:ext cx="12430125" cy="671289"/>
          </a:xfrm>
          <a:prstGeom prst="rect">
            <a:avLst/>
          </a:prstGeom>
          <a:noFill/>
        </p:spPr>
        <p:txBody>
          <a:bodyPr wrap="square" rtlCol="0" anchor="ctr" anchorCtr="0">
            <a:normAutofit fontScale="92500" lnSpcReduction="10000"/>
          </a:bodyPr>
          <a:lstStyle/>
          <a:p>
            <a:pPr algn="ctr" defTabSz="1371600">
              <a:defRPr/>
            </a:pPr>
            <a:r>
              <a:rPr lang="de-DE" sz="4200" b="1" dirty="0">
                <a:latin typeface="FUTURA MEDIUM" panose="020B0602020204020303" pitchFamily="34" charset="-79"/>
                <a:cs typeface="FUTURA MEDIUM" panose="020B0602020204020303" pitchFamily="34" charset="-79"/>
              </a:rPr>
              <a:t>Wenn ich mich im Alltag von A nach B bewege …</a:t>
            </a:r>
          </a:p>
        </p:txBody>
      </p:sp>
      <p:sp>
        <p:nvSpPr>
          <p:cNvPr id="41" name="Rechteck 40">
            <a:extLst>
              <a:ext uri="{FF2B5EF4-FFF2-40B4-BE49-F238E27FC236}">
                <a16:creationId xmlns:a16="http://schemas.microsoft.com/office/drawing/2014/main" id="{C4C32581-5A2B-532E-F234-681A79D6A16C}"/>
              </a:ext>
            </a:extLst>
          </p:cNvPr>
          <p:cNvSpPr/>
          <p:nvPr/>
        </p:nvSpPr>
        <p:spPr>
          <a:xfrm>
            <a:off x="4468991" y="448865"/>
            <a:ext cx="9327546" cy="118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err="1">
                <a:solidFill>
                  <a:schemeClr val="bg1"/>
                </a:solidFill>
                <a:latin typeface="FUTURA MEDIUM" panose="020B0602020204020303" pitchFamily="34" charset="-79"/>
                <a:cs typeface="FUTURA MEDIUM" panose="020B0602020204020303" pitchFamily="34" charset="-79"/>
              </a:rPr>
              <a:t>chillig</a:t>
            </a:r>
            <a:r>
              <a:rPr lang="en-US" sz="4800" b="1" dirty="0">
                <a:solidFill>
                  <a:schemeClr val="bg1"/>
                </a:solidFill>
                <a:latin typeface="FUTURA MEDIUM" panose="020B0602020204020303" pitchFamily="34" charset="-79"/>
                <a:cs typeface="FUTURA MEDIUM" panose="020B0602020204020303" pitchFamily="34" charset="-79"/>
              </a:rPr>
              <a:t> &amp; </a:t>
            </a:r>
            <a:r>
              <a:rPr lang="en-US" sz="4800" b="1" dirty="0" err="1">
                <a:solidFill>
                  <a:schemeClr val="bg1"/>
                </a:solidFill>
                <a:latin typeface="FUTURA MEDIUM" panose="020B0602020204020303" pitchFamily="34" charset="-79"/>
                <a:cs typeface="FUTURA MEDIUM" panose="020B0602020204020303" pitchFamily="34" charset="-79"/>
              </a:rPr>
              <a:t>bequem</a:t>
            </a:r>
            <a:r>
              <a:rPr lang="en-US" sz="4800" b="1" dirty="0">
                <a:solidFill>
                  <a:schemeClr val="bg1"/>
                </a:solidFill>
                <a:latin typeface="FUTURA MEDIUM" panose="020B0602020204020303" pitchFamily="34" charset="-79"/>
                <a:cs typeface="FUTURA MEDIUM" panose="020B0602020204020303" pitchFamily="34" charset="-79"/>
              </a:rPr>
              <a:t>, </a:t>
            </a:r>
            <a:r>
              <a:rPr lang="en-US" sz="4800" b="1" dirty="0" err="1">
                <a:solidFill>
                  <a:schemeClr val="bg1"/>
                </a:solidFill>
                <a:latin typeface="FUTURA MEDIUM" panose="020B0602020204020303" pitchFamily="34" charset="-79"/>
                <a:cs typeface="FUTURA MEDIUM" panose="020B0602020204020303" pitchFamily="34" charset="-79"/>
              </a:rPr>
              <a:t>na</a:t>
            </a:r>
            <a:r>
              <a:rPr lang="en-US" sz="4800" b="1" dirty="0">
                <a:solidFill>
                  <a:schemeClr val="bg1"/>
                </a:solidFill>
                <a:latin typeface="FUTURA MEDIUM" panose="020B0602020204020303" pitchFamily="34" charset="-79"/>
                <a:cs typeface="FUTURA MEDIUM" panose="020B0602020204020303" pitchFamily="34" charset="-79"/>
              </a:rPr>
              <a:t> </a:t>
            </a:r>
            <a:r>
              <a:rPr lang="en-US" sz="4800" b="1" dirty="0" err="1">
                <a:solidFill>
                  <a:schemeClr val="bg1"/>
                </a:solidFill>
                <a:latin typeface="FUTURA MEDIUM" panose="020B0602020204020303" pitchFamily="34" charset="-79"/>
                <a:cs typeface="FUTURA MEDIUM" panose="020B0602020204020303" pitchFamily="34" charset="-79"/>
              </a:rPr>
              <a:t>sicher</a:t>
            </a:r>
            <a:r>
              <a:rPr lang="en-US" sz="4800" b="1" dirty="0">
                <a:solidFill>
                  <a:schemeClr val="bg1"/>
                </a:solidFill>
                <a:latin typeface="FUTURA MEDIUM" panose="020B0602020204020303" pitchFamily="34" charset="-79"/>
                <a:cs typeface="FUTURA MEDIUM" panose="020B0602020204020303" pitchFamily="34" charset="-79"/>
              </a:rPr>
              <a:t>!</a:t>
            </a:r>
            <a:endParaRPr lang="de-AT" sz="4800" b="1" dirty="0">
              <a:solidFill>
                <a:schemeClr val="bg1"/>
              </a:solidFill>
              <a:latin typeface="FUTURA MEDIUM" panose="020B0602020204020303" pitchFamily="34" charset="-79"/>
              <a:cs typeface="FUTURA MEDIUM" panose="020B0602020204020303" pitchFamily="34" charset="-79"/>
            </a:endParaRPr>
          </a:p>
        </p:txBody>
      </p:sp>
      <p:sp>
        <p:nvSpPr>
          <p:cNvPr id="43" name="Textplatzhalter 11">
            <a:extLst>
              <a:ext uri="{FF2B5EF4-FFF2-40B4-BE49-F238E27FC236}">
                <a16:creationId xmlns:a16="http://schemas.microsoft.com/office/drawing/2014/main" id="{2765D054-5E23-4494-AFD0-801724EDE808}"/>
              </a:ext>
            </a:extLst>
          </p:cNvPr>
          <p:cNvSpPr txBox="1">
            <a:spLocks/>
          </p:cNvSpPr>
          <p:nvPr/>
        </p:nvSpPr>
        <p:spPr>
          <a:xfrm>
            <a:off x="1442074" y="453525"/>
            <a:ext cx="3026918" cy="1188825"/>
          </a:xfrm>
          <a:prstGeom prst="rect">
            <a:avLst/>
          </a:prstGeom>
          <a:noFill/>
        </p:spPr>
        <p:txBody>
          <a:bodyPr vert="horz" lIns="137160" tIns="68580" rIns="137160" bIns="68580" rtlCol="0" anchor="ctr">
            <a:noAutofit/>
          </a:bodyPr>
          <a:lstStyle>
            <a:defPPr>
              <a:defRPr lang="de-DE"/>
            </a:defPPr>
            <a:lvl1pPr marL="0" indent="0" algn="r" defTabSz="914400" rtl="0" eaLnBrk="1" latinLnBrk="0" hangingPunct="1">
              <a:buNone/>
              <a:defRPr sz="7200" b="1" i="0" kern="1200">
                <a:ln>
                  <a:noFill/>
                </a:ln>
                <a:solidFill>
                  <a:srgbClr val="6D9454"/>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0" dirty="0">
                <a:solidFill>
                  <a:schemeClr val="bg1"/>
                </a:solidFill>
              </a:rPr>
              <a:t>1</a:t>
            </a:r>
            <a:endParaRPr lang="de-AT" sz="12000" dirty="0">
              <a:solidFill>
                <a:schemeClr val="bg1"/>
              </a:solidFill>
            </a:endParaRPr>
          </a:p>
        </p:txBody>
      </p:sp>
      <p:sp>
        <p:nvSpPr>
          <p:cNvPr id="49" name="Abgerundetes Rechteck 48">
            <a:extLst>
              <a:ext uri="{FF2B5EF4-FFF2-40B4-BE49-F238E27FC236}">
                <a16:creationId xmlns:a16="http://schemas.microsoft.com/office/drawing/2014/main" id="{7A51EE17-89C8-B866-A5DC-35A35F96DD96}"/>
              </a:ext>
            </a:extLst>
          </p:cNvPr>
          <p:cNvSpPr/>
          <p:nvPr/>
        </p:nvSpPr>
        <p:spPr>
          <a:xfrm>
            <a:off x="477004" y="3606626"/>
            <a:ext cx="2455940" cy="5601083"/>
          </a:xfrm>
          <a:prstGeom prst="roundRect">
            <a:avLst/>
          </a:prstGeom>
          <a:solidFill>
            <a:srgbClr val="E9A40B"/>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de-AT" sz="2700" b="1" dirty="0">
                <a:solidFill>
                  <a:schemeClr val="bg1"/>
                </a:solidFill>
                <a:latin typeface="Söhne"/>
              </a:rPr>
              <a:t>Du schätzt die rasche und  bequeme Fortbewegung in einer sicheren und bekannten Umgebung. Dabei gehst Du Deinen persönlichen Interessen nach.</a:t>
            </a:r>
            <a:endParaRPr lang="de-DE" sz="2700" b="1" dirty="0">
              <a:solidFill>
                <a:schemeClr val="bg1"/>
              </a:solidFill>
            </a:endParaRPr>
          </a:p>
        </p:txBody>
      </p:sp>
      <p:pic>
        <p:nvPicPr>
          <p:cNvPr id="4" name="Grafik 3">
            <a:extLst>
              <a:ext uri="{FF2B5EF4-FFF2-40B4-BE49-F238E27FC236}">
                <a16:creationId xmlns:a16="http://schemas.microsoft.com/office/drawing/2014/main" id="{D8F4FFC7-F577-92B9-1671-139BF10B6DAD}"/>
              </a:ext>
            </a:extLst>
          </p:cNvPr>
          <p:cNvPicPr>
            <a:picLocks noChangeAspect="1"/>
          </p:cNvPicPr>
          <p:nvPr/>
        </p:nvPicPr>
        <p:blipFill rotWithShape="1">
          <a:blip r:embed="rId4"/>
          <a:srcRect t="778" r="322"/>
          <a:stretch/>
        </p:blipFill>
        <p:spPr>
          <a:xfrm>
            <a:off x="4560853" y="3783408"/>
            <a:ext cx="11382848" cy="6123750"/>
          </a:xfrm>
          <a:prstGeom prst="rect">
            <a:avLst/>
          </a:prstGeom>
        </p:spPr>
      </p:pic>
      <p:sp>
        <p:nvSpPr>
          <p:cNvPr id="3" name="Rechteck 2">
            <a:extLst>
              <a:ext uri="{FF2B5EF4-FFF2-40B4-BE49-F238E27FC236}">
                <a16:creationId xmlns:a16="http://schemas.microsoft.com/office/drawing/2014/main" id="{1960CFCC-7C64-89CF-82F3-8AD249268DBD}"/>
              </a:ext>
            </a:extLst>
          </p:cNvPr>
          <p:cNvSpPr/>
          <p:nvPr/>
        </p:nvSpPr>
        <p:spPr>
          <a:xfrm>
            <a:off x="14284712" y="1"/>
            <a:ext cx="4003289" cy="31111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700"/>
          </a:p>
        </p:txBody>
      </p:sp>
    </p:spTree>
    <p:extLst>
      <p:ext uri="{BB962C8B-B14F-4D97-AF65-F5344CB8AC3E}">
        <p14:creationId xmlns:p14="http://schemas.microsoft.com/office/powerpoint/2010/main" val="2338593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enerated by DALL·E">
            <a:extLst>
              <a:ext uri="{FF2B5EF4-FFF2-40B4-BE49-F238E27FC236}">
                <a16:creationId xmlns:a16="http://schemas.microsoft.com/office/drawing/2014/main" id="{3DF00B2E-DCA8-181D-205B-5CD8E808FC22}"/>
              </a:ext>
            </a:extLst>
          </p:cNvPr>
          <p:cNvPicPr>
            <a:picLocks noChangeAspect="1" noChangeArrowheads="1"/>
          </p:cNvPicPr>
          <p:nvPr/>
        </p:nvPicPr>
        <p:blipFill>
          <a:blip r:embed="rId2" cstate="print">
            <a:clrChange>
              <a:clrFrom>
                <a:srgbClr val="D1D2D4"/>
              </a:clrFrom>
              <a:clrTo>
                <a:srgbClr val="D1D2D4">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3420" y="543521"/>
            <a:ext cx="3063105" cy="3063105"/>
          </a:xfrm>
          <a:prstGeom prst="rect">
            <a:avLst/>
          </a:prstGeom>
          <a:noFill/>
          <a:extLst>
            <a:ext uri="{909E8E84-426E-40DD-AFC4-6F175D3DCCD1}">
              <a14:hiddenFill xmlns:a14="http://schemas.microsoft.com/office/drawing/2010/main">
                <a:solidFill>
                  <a:srgbClr val="FFFFFF"/>
                </a:solidFill>
              </a14:hiddenFill>
            </a:ext>
          </a:extLst>
        </p:spPr>
      </p:pic>
      <p:sp>
        <p:nvSpPr>
          <p:cNvPr id="48" name="Abgerundete rechteckige Legende 47">
            <a:extLst>
              <a:ext uri="{FF2B5EF4-FFF2-40B4-BE49-F238E27FC236}">
                <a16:creationId xmlns:a16="http://schemas.microsoft.com/office/drawing/2014/main" id="{044932E4-660B-3046-4230-C58FB3A44D78}"/>
              </a:ext>
            </a:extLst>
          </p:cNvPr>
          <p:cNvSpPr/>
          <p:nvPr/>
        </p:nvSpPr>
        <p:spPr>
          <a:xfrm>
            <a:off x="3349257" y="314072"/>
            <a:ext cx="10175358" cy="1491422"/>
          </a:xfrm>
          <a:prstGeom prst="wedgeRoundRectCallout">
            <a:avLst>
              <a:gd name="adj1" fmla="val -55720"/>
              <a:gd name="adj2" fmla="val -12597"/>
              <a:gd name="adj3" fmla="val 16667"/>
            </a:avLst>
          </a:prstGeom>
          <a:solidFill>
            <a:srgbClr val="E9A4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3" name="Grafik 12">
            <a:extLst>
              <a:ext uri="{FF2B5EF4-FFF2-40B4-BE49-F238E27FC236}">
                <a16:creationId xmlns:a16="http://schemas.microsoft.com/office/drawing/2014/main" id="{950A61B4-9EE6-9901-52B0-88FA5FABCDF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62708" y="3763823"/>
            <a:ext cx="5151101" cy="5400000"/>
          </a:xfrm>
          <a:prstGeom prst="rect">
            <a:avLst/>
          </a:prstGeom>
        </p:spPr>
      </p:pic>
      <p:sp>
        <p:nvSpPr>
          <p:cNvPr id="16" name="Textfeld 15">
            <a:extLst>
              <a:ext uri="{FF2B5EF4-FFF2-40B4-BE49-F238E27FC236}">
                <a16:creationId xmlns:a16="http://schemas.microsoft.com/office/drawing/2014/main" id="{1EAF6B9C-AC1D-53EC-B5AB-A159EECEFE95}"/>
              </a:ext>
            </a:extLst>
          </p:cNvPr>
          <p:cNvSpPr txBox="1"/>
          <p:nvPr/>
        </p:nvSpPr>
        <p:spPr>
          <a:xfrm>
            <a:off x="4207525" y="4293998"/>
            <a:ext cx="5803673" cy="4293483"/>
          </a:xfrm>
          <a:prstGeom prst="rect">
            <a:avLst/>
          </a:prstGeom>
          <a:noFill/>
        </p:spPr>
        <p:txBody>
          <a:bodyPr wrap="square">
            <a:spAutoFit/>
          </a:bodyPr>
          <a:lstStyle/>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+3	… </a:t>
            </a:r>
            <a:r>
              <a:rPr lang="de-AT" sz="2700" dirty="0">
                <a:latin typeface="Arial Narrow" panose="020B0604020202020204" pitchFamily="34" charset="0"/>
                <a:cs typeface="Arial Narrow" panose="020B0604020202020204" pitchFamily="34" charset="0"/>
              </a:rPr>
              <a:t>will ich dabei </a:t>
            </a:r>
            <a:r>
              <a:rPr lang="de-AT" sz="2700" b="1" dirty="0">
                <a:latin typeface="Arial Narrow" panose="020B0604020202020204" pitchFamily="34" charset="0"/>
                <a:ea typeface="Calibri" panose="020F0502020204030204" pitchFamily="34" charset="0"/>
                <a:cs typeface="Arial Narrow" panose="020B0604020202020204" pitchFamily="34" charset="0"/>
              </a:rPr>
              <a:t>Musik hören, spielen oder lesen.</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+3	… möchte ich </a:t>
            </a:r>
            <a:r>
              <a:rPr lang="de-AT" sz="2700" b="1" dirty="0">
                <a:latin typeface="Arial Narrow" panose="020B0604020202020204" pitchFamily="34" charset="0"/>
                <a:ea typeface="Calibri" panose="020F0502020204030204" pitchFamily="34" charset="0"/>
                <a:cs typeface="Arial Narrow" panose="020B0604020202020204" pitchFamily="34" charset="0"/>
              </a:rPr>
              <a:t>schnell und ohne Hindernisse </a:t>
            </a:r>
            <a:r>
              <a:rPr lang="de-AT" sz="2700" dirty="0">
                <a:latin typeface="Arial Narrow" panose="020B0604020202020204" pitchFamily="34" charset="0"/>
                <a:ea typeface="Calibri" panose="020F0502020204030204" pitchFamily="34" charset="0"/>
                <a:cs typeface="Arial Narrow" panose="020B0604020202020204" pitchFamily="34" charset="0"/>
              </a:rPr>
              <a:t>vorankommen</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 </a:t>
            </a:r>
            <a:r>
              <a:rPr lang="de-AT" sz="2700" dirty="0">
                <a:latin typeface="Arial Narrow" panose="020B0604020202020204" pitchFamily="34" charset="0"/>
                <a:cs typeface="Arial Narrow" panose="020B0604020202020204" pitchFamily="34" charset="0"/>
              </a:rPr>
              <a:t>will ich es dabei </a:t>
            </a:r>
            <a:r>
              <a:rPr lang="de-AT" sz="2700" b="1" dirty="0">
                <a:latin typeface="Arial Narrow" panose="020B0604020202020204" pitchFamily="34" charset="0"/>
                <a:cs typeface="Arial Narrow" panose="020B0604020202020204" pitchFamily="34" charset="0"/>
              </a:rPr>
              <a:t>bequem</a:t>
            </a:r>
            <a:r>
              <a:rPr lang="de-AT" sz="2700" dirty="0">
                <a:latin typeface="Arial Narrow" panose="020B0604020202020204" pitchFamily="34" charset="0"/>
                <a:cs typeface="Arial Narrow" panose="020B0604020202020204" pitchFamily="34" charset="0"/>
              </a:rPr>
              <a:t> haben.</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 sind mir </a:t>
            </a:r>
            <a:r>
              <a:rPr lang="de-AT" sz="2700" b="1" dirty="0">
                <a:latin typeface="Arial Narrow" panose="020B0604020202020204" pitchFamily="34" charset="0"/>
                <a:cs typeface="Arial Narrow" panose="020B0604020202020204" pitchFamily="34" charset="0"/>
              </a:rPr>
              <a:t>beleuchtete und sichere Wege</a:t>
            </a:r>
            <a:r>
              <a:rPr lang="de-AT" sz="2700" dirty="0">
                <a:latin typeface="Arial Narrow" panose="020B0604020202020204" pitchFamily="34" charset="0"/>
                <a:ea typeface="Calibri" panose="020F0502020204030204" pitchFamily="34" charset="0"/>
                <a:cs typeface="Arial Narrow" panose="020B0604020202020204" pitchFamily="34" charset="0"/>
              </a:rPr>
              <a:t> wichtig.</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 vermeide ich es, </a:t>
            </a:r>
            <a:r>
              <a:rPr lang="de-AT" sz="2700" b="1" dirty="0">
                <a:latin typeface="Arial Narrow" panose="020B0604020202020204" pitchFamily="34" charset="0"/>
                <a:cs typeface="Arial Narrow" panose="020B0604020202020204" pitchFamily="34" charset="0"/>
              </a:rPr>
              <a:t>allein an unbekannten Orten</a:t>
            </a:r>
            <a:r>
              <a:rPr lang="de-AT" sz="2700" dirty="0">
                <a:latin typeface="Arial Narrow" panose="020B0604020202020204" pitchFamily="34" charset="0"/>
                <a:ea typeface="Calibri" panose="020F0502020204030204" pitchFamily="34" charset="0"/>
                <a:cs typeface="Arial Narrow" panose="020B0604020202020204" pitchFamily="34" charset="0"/>
              </a:rPr>
              <a:t> zu sein,</a:t>
            </a:r>
          </a:p>
        </p:txBody>
      </p:sp>
      <p:sp>
        <p:nvSpPr>
          <p:cNvPr id="18" name="Textfeld 17">
            <a:extLst>
              <a:ext uri="{FF2B5EF4-FFF2-40B4-BE49-F238E27FC236}">
                <a16:creationId xmlns:a16="http://schemas.microsoft.com/office/drawing/2014/main" id="{9ED8A579-B5D4-3AD3-02A9-A0BA6A27B6FD}"/>
              </a:ext>
            </a:extLst>
          </p:cNvPr>
          <p:cNvSpPr txBox="1"/>
          <p:nvPr/>
        </p:nvSpPr>
        <p:spPr>
          <a:xfrm>
            <a:off x="10894700" y="4142856"/>
            <a:ext cx="5803673" cy="4293483"/>
          </a:xfrm>
          <a:prstGeom prst="rect">
            <a:avLst/>
          </a:prstGeom>
          <a:noFill/>
        </p:spPr>
        <p:txBody>
          <a:bodyPr wrap="square">
            <a:spAutoFit/>
          </a:bodyPr>
          <a:lstStyle/>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-3	… möchte ich unterwegs </a:t>
            </a:r>
            <a:r>
              <a:rPr lang="de-AT" sz="2700" b="1" dirty="0">
                <a:latin typeface="Arial Narrow" panose="020B0604020202020204" pitchFamily="34" charset="0"/>
                <a:ea typeface="Calibri" panose="020F0502020204030204" pitchFamily="34" charset="0"/>
                <a:cs typeface="Arial Narrow" panose="020B0604020202020204" pitchFamily="34" charset="0"/>
              </a:rPr>
              <a:t>neue Dinge sehen und erleben</a:t>
            </a:r>
            <a:r>
              <a:rPr lang="de-AT" sz="2700" dirty="0">
                <a:latin typeface="Arial Narrow" panose="020B0604020202020204" pitchFamily="34" charset="0"/>
                <a:ea typeface="Calibri" panose="020F0502020204030204" pitchFamily="34" charset="0"/>
                <a:cs typeface="Arial Narrow" panose="020B0604020202020204" pitchFamily="34" charset="0"/>
              </a:rPr>
              <a:t>.</a:t>
            </a:r>
          </a:p>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 bevorzuge ich </a:t>
            </a:r>
            <a:r>
              <a:rPr lang="de-AT" sz="2700" b="1" dirty="0">
                <a:latin typeface="Arial Narrow" panose="020B0604020202020204" pitchFamily="34" charset="0"/>
                <a:ea typeface="Calibri" panose="020F0502020204030204" pitchFamily="34" charset="0"/>
                <a:cs typeface="Arial Narrow" panose="020B0604020202020204" pitchFamily="34" charset="0"/>
              </a:rPr>
              <a:t>Wege, wo ich Tiere und Pflanzen sehen kann.</a:t>
            </a:r>
            <a:endParaRPr lang="de-AT" sz="2700" dirty="0">
              <a:latin typeface="Arial Narrow" panose="020B0604020202020204" pitchFamily="34" charset="0"/>
              <a:ea typeface="Calibri" panose="020F0502020204030204" pitchFamily="34" charset="0"/>
              <a:cs typeface="Arial Narrow" panose="020B0604020202020204" pitchFamily="34" charset="0"/>
            </a:endParaRPr>
          </a:p>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-1	... will ich dabei auch </a:t>
            </a:r>
            <a:r>
              <a:rPr lang="de-AT" sz="2700" b="1" dirty="0">
                <a:latin typeface="Arial Narrow" panose="020B0604020202020204" pitchFamily="34" charset="0"/>
                <a:ea typeface="Calibri" panose="020F0502020204030204" pitchFamily="34" charset="0"/>
                <a:cs typeface="Arial Narrow" panose="020B0604020202020204" pitchFamily="34" charset="0"/>
              </a:rPr>
              <a:t>sportlich aktiv</a:t>
            </a:r>
            <a:r>
              <a:rPr lang="de-AT" sz="2700" dirty="0">
                <a:latin typeface="Arial Narrow" panose="020B0604020202020204" pitchFamily="34" charset="0"/>
                <a:ea typeface="Calibri" panose="020F0502020204030204" pitchFamily="34" charset="0"/>
                <a:cs typeface="Arial Narrow" panose="020B0604020202020204" pitchFamily="34" charset="0"/>
              </a:rPr>
              <a:t> sein.</a:t>
            </a:r>
          </a:p>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-1	... will ich dabei auch </a:t>
            </a:r>
            <a:r>
              <a:rPr lang="de-AT" sz="2700" b="1" dirty="0">
                <a:latin typeface="Arial Narrow" panose="020B0604020202020204" pitchFamily="34" charset="0"/>
                <a:ea typeface="Calibri" panose="020F0502020204030204" pitchFamily="34" charset="0"/>
                <a:cs typeface="Arial Narrow" panose="020B0604020202020204" pitchFamily="34" charset="0"/>
              </a:rPr>
              <a:t>umweltfreundlich</a:t>
            </a:r>
            <a:r>
              <a:rPr lang="de-AT" sz="2700" dirty="0">
                <a:latin typeface="Arial Narrow" panose="020B0604020202020204" pitchFamily="34" charset="0"/>
                <a:ea typeface="Calibri" panose="020F0502020204030204" pitchFamily="34" charset="0"/>
                <a:cs typeface="Arial Narrow" panose="020B0604020202020204" pitchFamily="34" charset="0"/>
              </a:rPr>
              <a:t> sein.</a:t>
            </a:r>
          </a:p>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-1	… will ich, dass es auch </a:t>
            </a:r>
            <a:r>
              <a:rPr lang="de-AT" sz="2700" b="1" dirty="0">
                <a:latin typeface="Arial Narrow" panose="020B0604020202020204" pitchFamily="34" charset="0"/>
                <a:ea typeface="Calibri" panose="020F0502020204030204" pitchFamily="34" charset="0"/>
                <a:cs typeface="Arial Narrow" panose="020B0604020202020204" pitchFamily="34" charset="0"/>
              </a:rPr>
              <a:t>gut für meine Gesundheit</a:t>
            </a:r>
            <a:r>
              <a:rPr lang="de-AT" sz="2700" dirty="0">
                <a:latin typeface="Arial Narrow" panose="020B0604020202020204" pitchFamily="34" charset="0"/>
                <a:ea typeface="Calibri" panose="020F0502020204030204" pitchFamily="34" charset="0"/>
                <a:cs typeface="Arial Narrow" panose="020B0604020202020204" pitchFamily="34" charset="0"/>
              </a:rPr>
              <a:t> ist.</a:t>
            </a:r>
          </a:p>
        </p:txBody>
      </p:sp>
      <p:pic>
        <p:nvPicPr>
          <p:cNvPr id="33" name="Grafik 32">
            <a:extLst>
              <a:ext uri="{FF2B5EF4-FFF2-40B4-BE49-F238E27FC236}">
                <a16:creationId xmlns:a16="http://schemas.microsoft.com/office/drawing/2014/main" id="{D9C101B8-199E-7A9C-73CA-42F48854F63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0743574" y="3807708"/>
            <a:ext cx="5494733" cy="5400000"/>
          </a:xfrm>
          <a:prstGeom prst="rect">
            <a:avLst/>
          </a:prstGeom>
        </p:spPr>
      </p:pic>
      <p:sp>
        <p:nvSpPr>
          <p:cNvPr id="34" name="Textfeld 33">
            <a:extLst>
              <a:ext uri="{FF2B5EF4-FFF2-40B4-BE49-F238E27FC236}">
                <a16:creationId xmlns:a16="http://schemas.microsoft.com/office/drawing/2014/main" id="{934C2181-3FEE-77C4-4378-8EF36652086B}"/>
              </a:ext>
            </a:extLst>
          </p:cNvPr>
          <p:cNvSpPr txBox="1"/>
          <p:nvPr/>
        </p:nvSpPr>
        <p:spPr>
          <a:xfrm>
            <a:off x="4468991" y="3002211"/>
            <a:ext cx="12430125" cy="671289"/>
          </a:xfrm>
          <a:prstGeom prst="rect">
            <a:avLst/>
          </a:prstGeom>
          <a:noFill/>
        </p:spPr>
        <p:txBody>
          <a:bodyPr wrap="square" rtlCol="0" anchor="ctr" anchorCtr="0">
            <a:normAutofit fontScale="92500" lnSpcReduction="10000"/>
          </a:bodyPr>
          <a:lstStyle/>
          <a:p>
            <a:pPr algn="ctr" defTabSz="1371600">
              <a:defRPr/>
            </a:pPr>
            <a:r>
              <a:rPr lang="de-DE" sz="4200" b="1" dirty="0">
                <a:latin typeface="FUTURA MEDIUM" panose="020B0602020204020303" pitchFamily="34" charset="-79"/>
                <a:cs typeface="FUTURA MEDIUM" panose="020B0602020204020303" pitchFamily="34" charset="-79"/>
              </a:rPr>
              <a:t>Wenn ich mich im Alltag von A nach B bewege …</a:t>
            </a:r>
          </a:p>
        </p:txBody>
      </p:sp>
      <p:sp>
        <p:nvSpPr>
          <p:cNvPr id="41" name="Rechteck 40">
            <a:extLst>
              <a:ext uri="{FF2B5EF4-FFF2-40B4-BE49-F238E27FC236}">
                <a16:creationId xmlns:a16="http://schemas.microsoft.com/office/drawing/2014/main" id="{C4C32581-5A2B-532E-F234-681A79D6A16C}"/>
              </a:ext>
            </a:extLst>
          </p:cNvPr>
          <p:cNvSpPr/>
          <p:nvPr/>
        </p:nvSpPr>
        <p:spPr>
          <a:xfrm>
            <a:off x="4468991" y="448865"/>
            <a:ext cx="9327546" cy="118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err="1">
                <a:solidFill>
                  <a:schemeClr val="bg1"/>
                </a:solidFill>
                <a:latin typeface="FUTURA MEDIUM" panose="020B0602020204020303" pitchFamily="34" charset="-79"/>
                <a:cs typeface="FUTURA MEDIUM" panose="020B0602020204020303" pitchFamily="34" charset="-79"/>
              </a:rPr>
              <a:t>chillig</a:t>
            </a:r>
            <a:r>
              <a:rPr lang="en-US" sz="4800" b="1" dirty="0">
                <a:solidFill>
                  <a:schemeClr val="bg1"/>
                </a:solidFill>
                <a:latin typeface="FUTURA MEDIUM" panose="020B0602020204020303" pitchFamily="34" charset="-79"/>
                <a:cs typeface="FUTURA MEDIUM" panose="020B0602020204020303" pitchFamily="34" charset="-79"/>
              </a:rPr>
              <a:t> &amp; </a:t>
            </a:r>
            <a:r>
              <a:rPr lang="en-US" sz="4800" b="1" dirty="0" err="1">
                <a:solidFill>
                  <a:schemeClr val="bg1"/>
                </a:solidFill>
                <a:latin typeface="FUTURA MEDIUM" panose="020B0602020204020303" pitchFamily="34" charset="-79"/>
                <a:cs typeface="FUTURA MEDIUM" panose="020B0602020204020303" pitchFamily="34" charset="-79"/>
              </a:rPr>
              <a:t>bequem</a:t>
            </a:r>
            <a:r>
              <a:rPr lang="en-US" sz="4800" b="1" dirty="0">
                <a:solidFill>
                  <a:schemeClr val="bg1"/>
                </a:solidFill>
                <a:latin typeface="FUTURA MEDIUM" panose="020B0602020204020303" pitchFamily="34" charset="-79"/>
                <a:cs typeface="FUTURA MEDIUM" panose="020B0602020204020303" pitchFamily="34" charset="-79"/>
              </a:rPr>
              <a:t>, </a:t>
            </a:r>
            <a:r>
              <a:rPr lang="en-US" sz="4800" b="1" dirty="0" err="1">
                <a:solidFill>
                  <a:schemeClr val="bg1"/>
                </a:solidFill>
                <a:latin typeface="FUTURA MEDIUM" panose="020B0602020204020303" pitchFamily="34" charset="-79"/>
                <a:cs typeface="FUTURA MEDIUM" panose="020B0602020204020303" pitchFamily="34" charset="-79"/>
              </a:rPr>
              <a:t>na</a:t>
            </a:r>
            <a:r>
              <a:rPr lang="en-US" sz="4800" b="1" dirty="0">
                <a:solidFill>
                  <a:schemeClr val="bg1"/>
                </a:solidFill>
                <a:latin typeface="FUTURA MEDIUM" panose="020B0602020204020303" pitchFamily="34" charset="-79"/>
                <a:cs typeface="FUTURA MEDIUM" panose="020B0602020204020303" pitchFamily="34" charset="-79"/>
              </a:rPr>
              <a:t> </a:t>
            </a:r>
            <a:r>
              <a:rPr lang="en-US" sz="4800" b="1" dirty="0" err="1">
                <a:solidFill>
                  <a:schemeClr val="bg1"/>
                </a:solidFill>
                <a:latin typeface="FUTURA MEDIUM" panose="020B0602020204020303" pitchFamily="34" charset="-79"/>
                <a:cs typeface="FUTURA MEDIUM" panose="020B0602020204020303" pitchFamily="34" charset="-79"/>
              </a:rPr>
              <a:t>sicher</a:t>
            </a:r>
            <a:r>
              <a:rPr lang="en-US" sz="4800" b="1" dirty="0">
                <a:solidFill>
                  <a:schemeClr val="bg1"/>
                </a:solidFill>
                <a:latin typeface="FUTURA MEDIUM" panose="020B0602020204020303" pitchFamily="34" charset="-79"/>
                <a:cs typeface="FUTURA MEDIUM" panose="020B0602020204020303" pitchFamily="34" charset="-79"/>
              </a:rPr>
              <a:t>!</a:t>
            </a:r>
            <a:endParaRPr lang="de-AT" sz="4800" b="1" dirty="0">
              <a:solidFill>
                <a:schemeClr val="bg1"/>
              </a:solidFill>
              <a:latin typeface="FUTURA MEDIUM" panose="020B0602020204020303" pitchFamily="34" charset="-79"/>
              <a:cs typeface="FUTURA MEDIUM" panose="020B0602020204020303" pitchFamily="34" charset="-79"/>
            </a:endParaRPr>
          </a:p>
        </p:txBody>
      </p:sp>
      <p:sp>
        <p:nvSpPr>
          <p:cNvPr id="43" name="Textplatzhalter 11">
            <a:extLst>
              <a:ext uri="{FF2B5EF4-FFF2-40B4-BE49-F238E27FC236}">
                <a16:creationId xmlns:a16="http://schemas.microsoft.com/office/drawing/2014/main" id="{2765D054-5E23-4494-AFD0-801724EDE808}"/>
              </a:ext>
            </a:extLst>
          </p:cNvPr>
          <p:cNvSpPr txBox="1">
            <a:spLocks/>
          </p:cNvSpPr>
          <p:nvPr/>
        </p:nvSpPr>
        <p:spPr>
          <a:xfrm>
            <a:off x="1442074" y="453525"/>
            <a:ext cx="3026918" cy="1188825"/>
          </a:xfrm>
          <a:prstGeom prst="rect">
            <a:avLst/>
          </a:prstGeom>
          <a:noFill/>
        </p:spPr>
        <p:txBody>
          <a:bodyPr vert="horz" lIns="137160" tIns="68580" rIns="137160" bIns="68580" rtlCol="0" anchor="ctr">
            <a:noAutofit/>
          </a:bodyPr>
          <a:lstStyle>
            <a:defPPr>
              <a:defRPr lang="de-DE"/>
            </a:defPPr>
            <a:lvl1pPr marL="0" indent="0" algn="r" defTabSz="914400" rtl="0" eaLnBrk="1" latinLnBrk="0" hangingPunct="1">
              <a:buNone/>
              <a:defRPr sz="7200" b="1" i="0" kern="1200">
                <a:ln>
                  <a:noFill/>
                </a:ln>
                <a:solidFill>
                  <a:srgbClr val="6D9454"/>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0" dirty="0">
                <a:solidFill>
                  <a:schemeClr val="bg1"/>
                </a:solidFill>
              </a:rPr>
              <a:t>1</a:t>
            </a:r>
            <a:endParaRPr lang="de-AT" sz="12000" dirty="0">
              <a:solidFill>
                <a:schemeClr val="bg1"/>
              </a:solidFill>
            </a:endParaRPr>
          </a:p>
        </p:txBody>
      </p:sp>
      <p:sp>
        <p:nvSpPr>
          <p:cNvPr id="49" name="Abgerundetes Rechteck 48">
            <a:extLst>
              <a:ext uri="{FF2B5EF4-FFF2-40B4-BE49-F238E27FC236}">
                <a16:creationId xmlns:a16="http://schemas.microsoft.com/office/drawing/2014/main" id="{7A51EE17-89C8-B866-A5DC-35A35F96DD96}"/>
              </a:ext>
            </a:extLst>
          </p:cNvPr>
          <p:cNvSpPr/>
          <p:nvPr/>
        </p:nvSpPr>
        <p:spPr>
          <a:xfrm>
            <a:off x="477004" y="3606626"/>
            <a:ext cx="2455940" cy="5601083"/>
          </a:xfrm>
          <a:prstGeom prst="roundRect">
            <a:avLst/>
          </a:prstGeom>
          <a:solidFill>
            <a:srgbClr val="E9A40B"/>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de-AT" sz="2700" b="1" dirty="0">
                <a:solidFill>
                  <a:schemeClr val="bg1"/>
                </a:solidFill>
                <a:latin typeface="Söhne"/>
              </a:rPr>
              <a:t>Du schätzt die rasche und  bequeme Fortbewegung in einer sicheren und bekannten Umgebung. Dabei gehst Du Deinen persönlichen Interessen nach.</a:t>
            </a:r>
            <a:endParaRPr lang="de-DE" sz="2700" b="1" dirty="0">
              <a:solidFill>
                <a:schemeClr val="bg1"/>
              </a:solidFill>
            </a:endParaRPr>
          </a:p>
        </p:txBody>
      </p:sp>
      <p:pic>
        <p:nvPicPr>
          <p:cNvPr id="4" name="Grafik 3">
            <a:extLst>
              <a:ext uri="{FF2B5EF4-FFF2-40B4-BE49-F238E27FC236}">
                <a16:creationId xmlns:a16="http://schemas.microsoft.com/office/drawing/2014/main" id="{D8F4FFC7-F577-92B9-1671-139BF10B6DAD}"/>
              </a:ext>
            </a:extLst>
          </p:cNvPr>
          <p:cNvPicPr>
            <a:picLocks noChangeAspect="1"/>
          </p:cNvPicPr>
          <p:nvPr/>
        </p:nvPicPr>
        <p:blipFill>
          <a:blip r:embed="rId8"/>
          <a:stretch>
            <a:fillRect/>
          </a:stretch>
        </p:blipFill>
        <p:spPr>
          <a:xfrm>
            <a:off x="13637348" y="170203"/>
            <a:ext cx="4476230" cy="2419139"/>
          </a:xfrm>
          <a:prstGeom prst="rect">
            <a:avLst/>
          </a:prstGeom>
        </p:spPr>
      </p:pic>
    </p:spTree>
    <p:extLst>
      <p:ext uri="{BB962C8B-B14F-4D97-AF65-F5344CB8AC3E}">
        <p14:creationId xmlns:p14="http://schemas.microsoft.com/office/powerpoint/2010/main" val="404090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2459CF3-7193-E797-AF6E-4394ACB67FA0}"/>
              </a:ext>
            </a:extLst>
          </p:cNvPr>
          <p:cNvSpPr>
            <a:spLocks noGrp="1"/>
          </p:cNvSpPr>
          <p:nvPr>
            <p:ph idx="1"/>
          </p:nvPr>
        </p:nvSpPr>
        <p:spPr>
          <a:xfrm>
            <a:off x="3236525" y="2536032"/>
            <a:ext cx="14065079" cy="6942621"/>
          </a:xfrm>
        </p:spPr>
        <p:txBody>
          <a:bodyPr>
            <a:normAutofit/>
          </a:bodyPr>
          <a:lstStyle/>
          <a:p>
            <a:pPr marL="0" indent="0">
              <a:buNone/>
            </a:pPr>
            <a:r>
              <a:rPr lang="de-AT" b="0" i="0" dirty="0">
                <a:solidFill>
                  <a:srgbClr val="374151"/>
                </a:solidFill>
                <a:effectLst/>
                <a:latin typeface="Söhne"/>
              </a:rPr>
              <a:t>Du nutzt Deine Zeit unterwegs gerne, um Deine </a:t>
            </a:r>
            <a:r>
              <a:rPr lang="de-AT" b="1" i="0" dirty="0">
                <a:solidFill>
                  <a:srgbClr val="374151"/>
                </a:solidFill>
                <a:effectLst/>
                <a:latin typeface="Söhne"/>
              </a:rPr>
              <a:t>Lieblingsmusik zu hören, zu lesen oder ein Spiel zu spielen </a:t>
            </a:r>
            <a:r>
              <a:rPr lang="de-AT" i="0" dirty="0">
                <a:solidFill>
                  <a:srgbClr val="374151"/>
                </a:solidFill>
                <a:effectLst/>
                <a:latin typeface="Söhne"/>
              </a:rPr>
              <a:t>(+3).</a:t>
            </a:r>
            <a:r>
              <a:rPr lang="de-AT" b="1" i="0" dirty="0">
                <a:solidFill>
                  <a:srgbClr val="374151"/>
                </a:solidFill>
                <a:effectLst/>
                <a:latin typeface="Söhne"/>
              </a:rPr>
              <a:t> </a:t>
            </a:r>
            <a:r>
              <a:rPr lang="de-AT" b="0" i="0" dirty="0">
                <a:solidFill>
                  <a:srgbClr val="374151"/>
                </a:solidFill>
                <a:effectLst/>
                <a:latin typeface="Söhne"/>
              </a:rPr>
              <a:t>Du möchtest </a:t>
            </a:r>
            <a:r>
              <a:rPr lang="de-AT" b="1" i="0" dirty="0">
                <a:solidFill>
                  <a:srgbClr val="374151"/>
                </a:solidFill>
                <a:effectLst/>
                <a:latin typeface="Söhne"/>
              </a:rPr>
              <a:t>Wege ohne Hindernisse </a:t>
            </a:r>
            <a:r>
              <a:rPr lang="de-AT" i="0" dirty="0">
                <a:solidFill>
                  <a:srgbClr val="374151"/>
                </a:solidFill>
                <a:effectLst/>
                <a:latin typeface="Söhne"/>
              </a:rPr>
              <a:t>(+3) </a:t>
            </a:r>
            <a:r>
              <a:rPr lang="de-AT" b="0" i="0" dirty="0">
                <a:solidFill>
                  <a:srgbClr val="374151"/>
                </a:solidFill>
                <a:effectLst/>
                <a:latin typeface="Söhne"/>
              </a:rPr>
              <a:t>zurücklegen können und schätzt dabei </a:t>
            </a:r>
            <a:r>
              <a:rPr lang="de-AT" b="1" dirty="0">
                <a:solidFill>
                  <a:srgbClr val="374151"/>
                </a:solidFill>
                <a:latin typeface="Söhne"/>
              </a:rPr>
              <a:t>Komfort und Bequemlichkeit </a:t>
            </a:r>
            <a:r>
              <a:rPr lang="de-AT" dirty="0">
                <a:solidFill>
                  <a:srgbClr val="374151"/>
                </a:solidFill>
                <a:latin typeface="Söhne"/>
              </a:rPr>
              <a:t>(+2) .</a:t>
            </a:r>
            <a:endParaRPr lang="de-DE" dirty="0"/>
          </a:p>
          <a:p>
            <a:pPr marL="0" indent="0">
              <a:buNone/>
            </a:pPr>
            <a:r>
              <a:rPr lang="de-AT" b="1" i="0" dirty="0">
                <a:solidFill>
                  <a:srgbClr val="374151"/>
                </a:solidFill>
                <a:effectLst/>
                <a:latin typeface="Söhne"/>
              </a:rPr>
              <a:t>Sicherheit</a:t>
            </a:r>
            <a:r>
              <a:rPr lang="de-AT" b="0" i="0" dirty="0">
                <a:solidFill>
                  <a:srgbClr val="374151"/>
                </a:solidFill>
                <a:effectLst/>
                <a:latin typeface="Söhne"/>
              </a:rPr>
              <a:t> ist für Dich von großer Bedeutung: Du bevorzugst </a:t>
            </a:r>
            <a:r>
              <a:rPr lang="de-AT" b="1" i="0" dirty="0">
                <a:solidFill>
                  <a:srgbClr val="374151"/>
                </a:solidFill>
                <a:effectLst/>
                <a:latin typeface="Söhne"/>
              </a:rPr>
              <a:t>gut beleuchtete und sichere Wege</a:t>
            </a:r>
            <a:r>
              <a:rPr lang="de-AT" b="0" i="0" dirty="0">
                <a:solidFill>
                  <a:srgbClr val="374151"/>
                </a:solidFill>
                <a:effectLst/>
                <a:latin typeface="Söhne"/>
              </a:rPr>
              <a:t> (+2) und vermeidest so gu</a:t>
            </a:r>
            <a:r>
              <a:rPr lang="de-AT" dirty="0">
                <a:solidFill>
                  <a:srgbClr val="374151"/>
                </a:solidFill>
                <a:latin typeface="Söhne"/>
              </a:rPr>
              <a:t>t es geht allein an </a:t>
            </a:r>
            <a:r>
              <a:rPr lang="de-AT" b="1" i="0" dirty="0">
                <a:solidFill>
                  <a:srgbClr val="374151"/>
                </a:solidFill>
                <a:effectLst/>
                <a:latin typeface="Söhne"/>
              </a:rPr>
              <a:t>unbekannten Orten </a:t>
            </a:r>
            <a:r>
              <a:rPr lang="de-AT" i="0" dirty="0">
                <a:solidFill>
                  <a:srgbClr val="374151"/>
                </a:solidFill>
                <a:effectLst/>
                <a:latin typeface="Söhne"/>
              </a:rPr>
              <a:t>zu sein</a:t>
            </a:r>
            <a:r>
              <a:rPr lang="de-AT" dirty="0">
                <a:solidFill>
                  <a:srgbClr val="374151"/>
                </a:solidFill>
                <a:latin typeface="Söhne"/>
              </a:rPr>
              <a:t> (+2) </a:t>
            </a:r>
            <a:r>
              <a:rPr lang="de-AT" i="0" dirty="0">
                <a:solidFill>
                  <a:srgbClr val="374151"/>
                </a:solidFill>
                <a:effectLst/>
                <a:latin typeface="Söhne"/>
              </a:rPr>
              <a:t>sowie </a:t>
            </a:r>
            <a:r>
              <a:rPr lang="de-AT" b="1" i="0" dirty="0">
                <a:solidFill>
                  <a:srgbClr val="374151"/>
                </a:solidFill>
                <a:effectLst/>
                <a:latin typeface="Söhne"/>
              </a:rPr>
              <a:t>überfüllte und laute Umgebungen </a:t>
            </a:r>
            <a:r>
              <a:rPr lang="de-AT" i="0" dirty="0">
                <a:solidFill>
                  <a:srgbClr val="374151"/>
                </a:solidFill>
                <a:effectLst/>
                <a:latin typeface="Söhne"/>
              </a:rPr>
              <a:t>(+1)</a:t>
            </a:r>
            <a:r>
              <a:rPr lang="de-AT" b="0" i="0" dirty="0">
                <a:solidFill>
                  <a:srgbClr val="374151"/>
                </a:solidFill>
                <a:effectLst/>
                <a:latin typeface="Söhne"/>
              </a:rPr>
              <a:t>.</a:t>
            </a:r>
          </a:p>
          <a:p>
            <a:pPr marL="0" indent="0">
              <a:buNone/>
            </a:pPr>
            <a:r>
              <a:rPr lang="de-AT" b="0" i="0" dirty="0">
                <a:solidFill>
                  <a:srgbClr val="374151"/>
                </a:solidFill>
                <a:effectLst/>
                <a:latin typeface="Söhne"/>
              </a:rPr>
              <a:t>Die äußere Umgebung</a:t>
            </a:r>
            <a:r>
              <a:rPr lang="de-AT" dirty="0">
                <a:solidFill>
                  <a:srgbClr val="374151"/>
                </a:solidFill>
                <a:latin typeface="Söhne"/>
              </a:rPr>
              <a:t> und </a:t>
            </a:r>
            <a:r>
              <a:rPr lang="de-AT" b="0" i="0" dirty="0">
                <a:solidFill>
                  <a:srgbClr val="374151"/>
                </a:solidFill>
                <a:effectLst/>
                <a:latin typeface="Söhne"/>
              </a:rPr>
              <a:t>das Erleben, ist für Dich nebensächlich wenn Du im Alltag unterwegs bist (-3). Du möchtest </a:t>
            </a:r>
            <a:r>
              <a:rPr lang="de-AT" dirty="0">
                <a:solidFill>
                  <a:srgbClr val="374151"/>
                </a:solidFill>
                <a:latin typeface="Söhne"/>
              </a:rPr>
              <a:t>die Wege auch nicht extra für </a:t>
            </a:r>
            <a:r>
              <a:rPr lang="de-AT" b="0" i="0" dirty="0">
                <a:solidFill>
                  <a:srgbClr val="374151"/>
                </a:solidFill>
                <a:effectLst/>
                <a:latin typeface="Söhne"/>
              </a:rPr>
              <a:t>sportliche Aktivitäten oder für Deine Gesundheit </a:t>
            </a:r>
            <a:r>
              <a:rPr lang="de-AT" dirty="0">
                <a:solidFill>
                  <a:srgbClr val="374151"/>
                </a:solidFill>
                <a:latin typeface="Söhne"/>
              </a:rPr>
              <a:t>nutzen</a:t>
            </a:r>
            <a:r>
              <a:rPr lang="de-AT" b="0" i="0" dirty="0">
                <a:solidFill>
                  <a:srgbClr val="374151"/>
                </a:solidFill>
                <a:effectLst/>
                <a:latin typeface="Söhne"/>
              </a:rPr>
              <a:t>. </a:t>
            </a:r>
          </a:p>
        </p:txBody>
      </p:sp>
      <p:pic>
        <p:nvPicPr>
          <p:cNvPr id="4" name="Picture 2" descr="Generated by DALL·E">
            <a:extLst>
              <a:ext uri="{FF2B5EF4-FFF2-40B4-BE49-F238E27FC236}">
                <a16:creationId xmlns:a16="http://schemas.microsoft.com/office/drawing/2014/main" id="{DBECFFE3-4997-AB82-C872-BD8B7E098F0F}"/>
              </a:ext>
            </a:extLst>
          </p:cNvPr>
          <p:cNvPicPr>
            <a:picLocks noChangeAspect="1" noChangeArrowheads="1"/>
          </p:cNvPicPr>
          <p:nvPr/>
        </p:nvPicPr>
        <p:blipFill>
          <a:blip r:embed="rId3" cstate="print">
            <a:clrChange>
              <a:clrFrom>
                <a:srgbClr val="D1D2D4"/>
              </a:clrFrom>
              <a:clrTo>
                <a:srgbClr val="D1D2D4">
                  <a:alpha val="0"/>
                </a:srgbClr>
              </a:clrTo>
            </a:clrChange>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3420" y="543521"/>
            <a:ext cx="3063105" cy="3063105"/>
          </a:xfrm>
          <a:prstGeom prst="rect">
            <a:avLst/>
          </a:prstGeom>
          <a:noFill/>
          <a:extLst>
            <a:ext uri="{909E8E84-426E-40DD-AFC4-6F175D3DCCD1}">
              <a14:hiddenFill xmlns:a14="http://schemas.microsoft.com/office/drawing/2010/main">
                <a:solidFill>
                  <a:srgbClr val="FFFFFF"/>
                </a:solidFill>
              </a14:hiddenFill>
            </a:ext>
          </a:extLst>
        </p:spPr>
      </p:pic>
      <p:sp>
        <p:nvSpPr>
          <p:cNvPr id="5" name="Abgerundete rechteckige Legende 4">
            <a:extLst>
              <a:ext uri="{FF2B5EF4-FFF2-40B4-BE49-F238E27FC236}">
                <a16:creationId xmlns:a16="http://schemas.microsoft.com/office/drawing/2014/main" id="{3B4950C4-F589-CF77-B81D-855F0584B9DF}"/>
              </a:ext>
            </a:extLst>
          </p:cNvPr>
          <p:cNvSpPr/>
          <p:nvPr/>
        </p:nvSpPr>
        <p:spPr>
          <a:xfrm>
            <a:off x="3349257" y="314072"/>
            <a:ext cx="10175358" cy="1491422"/>
          </a:xfrm>
          <a:prstGeom prst="wedgeRoundRectCallout">
            <a:avLst>
              <a:gd name="adj1" fmla="val -55720"/>
              <a:gd name="adj2" fmla="val -12597"/>
              <a:gd name="adj3" fmla="val 16667"/>
            </a:avLst>
          </a:prstGeom>
          <a:solidFill>
            <a:srgbClr val="E9A4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hteck 7">
            <a:extLst>
              <a:ext uri="{FF2B5EF4-FFF2-40B4-BE49-F238E27FC236}">
                <a16:creationId xmlns:a16="http://schemas.microsoft.com/office/drawing/2014/main" id="{20CBCA46-A18E-13CF-8FE2-44A00D499769}"/>
              </a:ext>
            </a:extLst>
          </p:cNvPr>
          <p:cNvSpPr/>
          <p:nvPr/>
        </p:nvSpPr>
        <p:spPr>
          <a:xfrm>
            <a:off x="4468991" y="448865"/>
            <a:ext cx="9327546" cy="118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err="1">
                <a:solidFill>
                  <a:schemeClr val="bg1"/>
                </a:solidFill>
                <a:latin typeface="FUTURA MEDIUM" panose="020B0602020204020303" pitchFamily="34" charset="-79"/>
                <a:cs typeface="FUTURA MEDIUM" panose="020B0602020204020303" pitchFamily="34" charset="-79"/>
              </a:rPr>
              <a:t>chillig</a:t>
            </a:r>
            <a:r>
              <a:rPr lang="en-US" sz="4800" b="1" dirty="0">
                <a:solidFill>
                  <a:schemeClr val="bg1"/>
                </a:solidFill>
                <a:latin typeface="FUTURA MEDIUM" panose="020B0602020204020303" pitchFamily="34" charset="-79"/>
                <a:cs typeface="FUTURA MEDIUM" panose="020B0602020204020303" pitchFamily="34" charset="-79"/>
              </a:rPr>
              <a:t> &amp; </a:t>
            </a:r>
            <a:r>
              <a:rPr lang="en-US" sz="4800" b="1" dirty="0" err="1">
                <a:solidFill>
                  <a:schemeClr val="bg1"/>
                </a:solidFill>
                <a:latin typeface="FUTURA MEDIUM" panose="020B0602020204020303" pitchFamily="34" charset="-79"/>
                <a:cs typeface="FUTURA MEDIUM" panose="020B0602020204020303" pitchFamily="34" charset="-79"/>
              </a:rPr>
              <a:t>bequem</a:t>
            </a:r>
            <a:r>
              <a:rPr lang="en-US" sz="4800" b="1" dirty="0">
                <a:solidFill>
                  <a:schemeClr val="bg1"/>
                </a:solidFill>
                <a:latin typeface="FUTURA MEDIUM" panose="020B0602020204020303" pitchFamily="34" charset="-79"/>
                <a:cs typeface="FUTURA MEDIUM" panose="020B0602020204020303" pitchFamily="34" charset="-79"/>
              </a:rPr>
              <a:t>, </a:t>
            </a:r>
            <a:r>
              <a:rPr lang="en-US" sz="4800" b="1" dirty="0" err="1">
                <a:solidFill>
                  <a:schemeClr val="bg1"/>
                </a:solidFill>
                <a:latin typeface="FUTURA MEDIUM" panose="020B0602020204020303" pitchFamily="34" charset="-79"/>
                <a:cs typeface="FUTURA MEDIUM" panose="020B0602020204020303" pitchFamily="34" charset="-79"/>
              </a:rPr>
              <a:t>na</a:t>
            </a:r>
            <a:r>
              <a:rPr lang="en-US" sz="4800" b="1" dirty="0">
                <a:solidFill>
                  <a:schemeClr val="bg1"/>
                </a:solidFill>
                <a:latin typeface="FUTURA MEDIUM" panose="020B0602020204020303" pitchFamily="34" charset="-79"/>
                <a:cs typeface="FUTURA MEDIUM" panose="020B0602020204020303" pitchFamily="34" charset="-79"/>
              </a:rPr>
              <a:t> </a:t>
            </a:r>
            <a:r>
              <a:rPr lang="en-US" sz="4800" b="1" dirty="0" err="1">
                <a:solidFill>
                  <a:schemeClr val="bg1"/>
                </a:solidFill>
                <a:latin typeface="FUTURA MEDIUM" panose="020B0602020204020303" pitchFamily="34" charset="-79"/>
                <a:cs typeface="FUTURA MEDIUM" panose="020B0602020204020303" pitchFamily="34" charset="-79"/>
              </a:rPr>
              <a:t>sicher</a:t>
            </a:r>
            <a:r>
              <a:rPr lang="en-US" sz="4800" b="1" dirty="0">
                <a:solidFill>
                  <a:schemeClr val="bg1"/>
                </a:solidFill>
                <a:latin typeface="FUTURA MEDIUM" panose="020B0602020204020303" pitchFamily="34" charset="-79"/>
                <a:cs typeface="FUTURA MEDIUM" panose="020B0602020204020303" pitchFamily="34" charset="-79"/>
              </a:rPr>
              <a:t>!</a:t>
            </a:r>
            <a:endParaRPr lang="de-AT" sz="4800" b="1" dirty="0">
              <a:solidFill>
                <a:schemeClr val="bg1"/>
              </a:solidFill>
              <a:latin typeface="FUTURA MEDIUM" panose="020B0602020204020303" pitchFamily="34" charset="-79"/>
              <a:cs typeface="FUTURA MEDIUM" panose="020B0602020204020303" pitchFamily="34" charset="-79"/>
            </a:endParaRPr>
          </a:p>
        </p:txBody>
      </p:sp>
      <p:sp>
        <p:nvSpPr>
          <p:cNvPr id="9" name="Textplatzhalter 11">
            <a:extLst>
              <a:ext uri="{FF2B5EF4-FFF2-40B4-BE49-F238E27FC236}">
                <a16:creationId xmlns:a16="http://schemas.microsoft.com/office/drawing/2014/main" id="{8AD4593C-3517-A22D-A3CC-5CFD054F4C33}"/>
              </a:ext>
            </a:extLst>
          </p:cNvPr>
          <p:cNvSpPr txBox="1">
            <a:spLocks/>
          </p:cNvSpPr>
          <p:nvPr/>
        </p:nvSpPr>
        <p:spPr>
          <a:xfrm>
            <a:off x="1442074" y="453525"/>
            <a:ext cx="3026918" cy="1188825"/>
          </a:xfrm>
          <a:prstGeom prst="rect">
            <a:avLst/>
          </a:prstGeom>
          <a:noFill/>
        </p:spPr>
        <p:txBody>
          <a:bodyPr vert="horz" lIns="137160" tIns="68580" rIns="137160" bIns="68580" rtlCol="0" anchor="ctr">
            <a:noAutofit/>
          </a:bodyPr>
          <a:lstStyle>
            <a:defPPr>
              <a:defRPr lang="de-DE"/>
            </a:defPPr>
            <a:lvl1pPr marL="0" indent="0" algn="r" defTabSz="914400" rtl="0" eaLnBrk="1" latinLnBrk="0" hangingPunct="1">
              <a:buNone/>
              <a:defRPr sz="7200" b="1" i="0" kern="1200">
                <a:ln>
                  <a:noFill/>
                </a:ln>
                <a:solidFill>
                  <a:srgbClr val="6D9454"/>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0" dirty="0">
                <a:solidFill>
                  <a:schemeClr val="bg1"/>
                </a:solidFill>
              </a:rPr>
              <a:t>1</a:t>
            </a:r>
            <a:endParaRPr lang="de-AT" sz="12000" dirty="0">
              <a:solidFill>
                <a:schemeClr val="bg1"/>
              </a:solidFill>
            </a:endParaRPr>
          </a:p>
        </p:txBody>
      </p:sp>
      <p:pic>
        <p:nvPicPr>
          <p:cNvPr id="10" name="Grafik 9">
            <a:extLst>
              <a:ext uri="{FF2B5EF4-FFF2-40B4-BE49-F238E27FC236}">
                <a16:creationId xmlns:a16="http://schemas.microsoft.com/office/drawing/2014/main" id="{DBC68C0C-049E-3472-71DF-2900242EABA1}"/>
              </a:ext>
            </a:extLst>
          </p:cNvPr>
          <p:cNvPicPr>
            <a:picLocks noChangeAspect="1"/>
          </p:cNvPicPr>
          <p:nvPr/>
        </p:nvPicPr>
        <p:blipFill>
          <a:blip r:embed="rId5"/>
          <a:stretch>
            <a:fillRect/>
          </a:stretch>
        </p:blipFill>
        <p:spPr>
          <a:xfrm>
            <a:off x="13637348" y="170203"/>
            <a:ext cx="4476230" cy="2419139"/>
          </a:xfrm>
          <a:prstGeom prst="rect">
            <a:avLst/>
          </a:prstGeom>
        </p:spPr>
      </p:pic>
      <p:sp>
        <p:nvSpPr>
          <p:cNvPr id="11" name="Abgerundetes Rechteck 10">
            <a:extLst>
              <a:ext uri="{FF2B5EF4-FFF2-40B4-BE49-F238E27FC236}">
                <a16:creationId xmlns:a16="http://schemas.microsoft.com/office/drawing/2014/main" id="{15E01716-BEF4-F5C1-069F-F6F032D5F05E}"/>
              </a:ext>
            </a:extLst>
          </p:cNvPr>
          <p:cNvSpPr/>
          <p:nvPr/>
        </p:nvSpPr>
        <p:spPr>
          <a:xfrm>
            <a:off x="477004" y="3606626"/>
            <a:ext cx="2455940" cy="5601083"/>
          </a:xfrm>
          <a:prstGeom prst="roundRect">
            <a:avLst/>
          </a:prstGeom>
          <a:solidFill>
            <a:srgbClr val="E9A40B"/>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de-AT" sz="2700" b="1" dirty="0">
                <a:solidFill>
                  <a:schemeClr val="bg1"/>
                </a:solidFill>
                <a:latin typeface="Söhne"/>
              </a:rPr>
              <a:t>Du schätzt die rasche und  bequeme Fortbewegung in einer sicheren und bekannten Umgebung. Dabei gehst Du Deinen persönlichen Interessen nach.</a:t>
            </a:r>
            <a:endParaRPr lang="de-DE" sz="2700" b="1" dirty="0">
              <a:solidFill>
                <a:schemeClr val="bg1"/>
              </a:solidFill>
            </a:endParaRPr>
          </a:p>
        </p:txBody>
      </p:sp>
    </p:spTree>
    <p:extLst>
      <p:ext uri="{BB962C8B-B14F-4D97-AF65-F5344CB8AC3E}">
        <p14:creationId xmlns:p14="http://schemas.microsoft.com/office/powerpoint/2010/main" val="306746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559817" y="1943100"/>
            <a:ext cx="7322748" cy="1870127"/>
          </a:xfrm>
          <a:prstGeom prst="rect">
            <a:avLst/>
          </a:prstGeom>
        </p:spPr>
        <p:txBody>
          <a:bodyPr lIns="0" tIns="0" rIns="0" bIns="0" rtlCol="0" anchor="t">
            <a:spAutoFit/>
          </a:bodyPr>
          <a:lstStyle/>
          <a:p>
            <a:r>
              <a:rPr lang="en-US" sz="3525" dirty="0">
                <a:solidFill>
                  <a:srgbClr val="000000"/>
                </a:solidFill>
                <a:latin typeface="Open Sans 1"/>
              </a:rPr>
              <a:t>Was </a:t>
            </a:r>
            <a:r>
              <a:rPr lang="en-US" sz="3525" dirty="0" err="1">
                <a:solidFill>
                  <a:srgbClr val="000000"/>
                </a:solidFill>
                <a:latin typeface="Open Sans 1"/>
              </a:rPr>
              <a:t>ist</a:t>
            </a:r>
            <a:r>
              <a:rPr lang="en-US" sz="3525" dirty="0">
                <a:solidFill>
                  <a:srgbClr val="000000"/>
                </a:solidFill>
                <a:latin typeface="Open Sans 1"/>
              </a:rPr>
              <a:t> </a:t>
            </a:r>
            <a:r>
              <a:rPr lang="en-US" sz="3525" dirty="0" err="1">
                <a:solidFill>
                  <a:srgbClr val="000000"/>
                </a:solidFill>
                <a:latin typeface="Open Sans 1"/>
              </a:rPr>
              <a:t>Mobilität</a:t>
            </a:r>
            <a:r>
              <a:rPr lang="en-US" sz="3525" dirty="0">
                <a:solidFill>
                  <a:srgbClr val="000000"/>
                </a:solidFill>
                <a:latin typeface="Open Sans 1"/>
              </a:rPr>
              <a:t>? Wie </a:t>
            </a:r>
            <a:r>
              <a:rPr lang="en-US" sz="3525" dirty="0" err="1">
                <a:solidFill>
                  <a:srgbClr val="000000"/>
                </a:solidFill>
                <a:latin typeface="Open Sans 1"/>
              </a:rPr>
              <a:t>sind</a:t>
            </a:r>
            <a:r>
              <a:rPr lang="en-US" sz="3525" dirty="0">
                <a:solidFill>
                  <a:srgbClr val="000000"/>
                </a:solidFill>
                <a:latin typeface="Open Sans 1"/>
              </a:rPr>
              <a:t> </a:t>
            </a:r>
            <a:r>
              <a:rPr lang="en-US" sz="3525" dirty="0" err="1">
                <a:solidFill>
                  <a:srgbClr val="000000"/>
                </a:solidFill>
                <a:latin typeface="Open Sans 1"/>
              </a:rPr>
              <a:t>wir</a:t>
            </a:r>
            <a:r>
              <a:rPr lang="en-US" sz="3525" dirty="0">
                <a:solidFill>
                  <a:srgbClr val="000000"/>
                </a:solidFill>
                <a:latin typeface="Open Sans 1"/>
              </a:rPr>
              <a:t> </a:t>
            </a:r>
            <a:r>
              <a:rPr lang="en-US" sz="3525" dirty="0" err="1">
                <a:solidFill>
                  <a:srgbClr val="000000"/>
                </a:solidFill>
                <a:latin typeface="Open Sans 1"/>
              </a:rPr>
              <a:t>unterwegs</a:t>
            </a:r>
            <a:r>
              <a:rPr lang="en-US" sz="3525" dirty="0">
                <a:solidFill>
                  <a:srgbClr val="000000"/>
                </a:solidFill>
                <a:latin typeface="Open Sans 1"/>
              </a:rPr>
              <a:t>? </a:t>
            </a:r>
          </a:p>
          <a:p>
            <a:pPr algn="l">
              <a:lnSpc>
                <a:spcPts val="7050"/>
              </a:lnSpc>
            </a:pPr>
            <a:endParaRPr lang="en-US" sz="3525" dirty="0">
              <a:solidFill>
                <a:srgbClr val="000000"/>
              </a:solidFill>
              <a:latin typeface="Open Sans 1"/>
            </a:endParaRPr>
          </a:p>
        </p:txBody>
      </p:sp>
      <p:grpSp>
        <p:nvGrpSpPr>
          <p:cNvPr id="3" name="Group 3"/>
          <p:cNvGrpSpPr/>
          <p:nvPr/>
        </p:nvGrpSpPr>
        <p:grpSpPr>
          <a:xfrm>
            <a:off x="9144000" y="2116408"/>
            <a:ext cx="771999" cy="771999"/>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5" name="TextBox 5"/>
          <p:cNvSpPr txBox="1"/>
          <p:nvPr/>
        </p:nvSpPr>
        <p:spPr>
          <a:xfrm>
            <a:off x="9257394" y="2105977"/>
            <a:ext cx="545211" cy="669036"/>
          </a:xfrm>
          <a:prstGeom prst="rect">
            <a:avLst/>
          </a:prstGeom>
        </p:spPr>
        <p:txBody>
          <a:bodyPr lIns="0" tIns="0" rIns="0" bIns="0" rtlCol="0" anchor="t">
            <a:spAutoFit/>
          </a:bodyPr>
          <a:lstStyle/>
          <a:p>
            <a:pPr algn="ctr">
              <a:lnSpc>
                <a:spcPts val="5652"/>
              </a:lnSpc>
            </a:pPr>
            <a:r>
              <a:rPr lang="en-US" sz="3600" dirty="0">
                <a:solidFill>
                  <a:srgbClr val="FFFFFF"/>
                </a:solidFill>
                <a:latin typeface="Open Sans 1 Bold"/>
              </a:rPr>
              <a:t>1</a:t>
            </a:r>
          </a:p>
        </p:txBody>
      </p:sp>
      <p:sp>
        <p:nvSpPr>
          <p:cNvPr id="10" name="TextBox 10"/>
          <p:cNvSpPr txBox="1"/>
          <p:nvPr/>
        </p:nvSpPr>
        <p:spPr>
          <a:xfrm>
            <a:off x="10559817" y="5145012"/>
            <a:ext cx="7322748" cy="799578"/>
          </a:xfrm>
          <a:prstGeom prst="rect">
            <a:avLst/>
          </a:prstGeom>
        </p:spPr>
        <p:txBody>
          <a:bodyPr lIns="0" tIns="0" rIns="0" bIns="0" rtlCol="0" anchor="t">
            <a:spAutoFit/>
          </a:bodyPr>
          <a:lstStyle/>
          <a:p>
            <a:pPr marL="0" lvl="1" indent="0" algn="l">
              <a:lnSpc>
                <a:spcPts val="7050"/>
              </a:lnSpc>
              <a:spcBef>
                <a:spcPct val="0"/>
              </a:spcBef>
            </a:pPr>
            <a:r>
              <a:rPr lang="en-US" sz="3525" dirty="0">
                <a:solidFill>
                  <a:srgbClr val="000000"/>
                </a:solidFill>
                <a:latin typeface="Open Sans 1"/>
              </a:rPr>
              <a:t>Was </a:t>
            </a:r>
            <a:r>
              <a:rPr lang="en-US" sz="3525" dirty="0" err="1">
                <a:solidFill>
                  <a:srgbClr val="000000"/>
                </a:solidFill>
                <a:latin typeface="Open Sans 1"/>
              </a:rPr>
              <a:t>ist</a:t>
            </a:r>
            <a:r>
              <a:rPr lang="en-US" sz="3525" dirty="0">
                <a:solidFill>
                  <a:srgbClr val="000000"/>
                </a:solidFill>
                <a:latin typeface="Open Sans 1"/>
              </a:rPr>
              <a:t> </a:t>
            </a:r>
            <a:r>
              <a:rPr lang="en-US" sz="3525" dirty="0" err="1">
                <a:solidFill>
                  <a:srgbClr val="000000"/>
                </a:solidFill>
                <a:latin typeface="Open Sans 1"/>
              </a:rPr>
              <a:t>ein</a:t>
            </a:r>
            <a:r>
              <a:rPr lang="en-US" sz="3525" dirty="0">
                <a:solidFill>
                  <a:srgbClr val="000000"/>
                </a:solidFill>
                <a:latin typeface="Open Sans 1"/>
              </a:rPr>
              <a:t> </a:t>
            </a:r>
            <a:r>
              <a:rPr lang="en-US" sz="3525" dirty="0" err="1">
                <a:solidFill>
                  <a:srgbClr val="000000"/>
                </a:solidFill>
                <a:latin typeface="Open Sans 1"/>
              </a:rPr>
              <a:t>Mobilitätsprofil</a:t>
            </a:r>
            <a:r>
              <a:rPr lang="en-US" sz="3525" dirty="0">
                <a:solidFill>
                  <a:srgbClr val="000000"/>
                </a:solidFill>
                <a:latin typeface="Open Sans 1"/>
              </a:rPr>
              <a:t>? </a:t>
            </a:r>
          </a:p>
        </p:txBody>
      </p:sp>
      <p:grpSp>
        <p:nvGrpSpPr>
          <p:cNvPr id="11" name="Group 11"/>
          <p:cNvGrpSpPr/>
          <p:nvPr/>
        </p:nvGrpSpPr>
        <p:grpSpPr>
          <a:xfrm>
            <a:off x="9144000" y="5335309"/>
            <a:ext cx="771999" cy="77199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13" name="TextBox 13"/>
          <p:cNvSpPr txBox="1"/>
          <p:nvPr/>
        </p:nvSpPr>
        <p:spPr>
          <a:xfrm>
            <a:off x="9257394" y="5324878"/>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dirty="0">
                <a:solidFill>
                  <a:srgbClr val="FFFFFF"/>
                </a:solidFill>
                <a:latin typeface="Open Sans 1 Bold"/>
              </a:rPr>
              <a:t>3</a:t>
            </a:r>
            <a:endParaRPr lang="en-US" sz="3600" u="none" dirty="0">
              <a:solidFill>
                <a:srgbClr val="FFFFFF"/>
              </a:solidFill>
              <a:latin typeface="Open Sans 1 Bold"/>
            </a:endParaRPr>
          </a:p>
        </p:txBody>
      </p:sp>
      <p:sp>
        <p:nvSpPr>
          <p:cNvPr id="14" name="TextBox 14"/>
          <p:cNvSpPr txBox="1"/>
          <p:nvPr/>
        </p:nvSpPr>
        <p:spPr>
          <a:xfrm>
            <a:off x="10559817" y="3698933"/>
            <a:ext cx="7322748" cy="1084912"/>
          </a:xfrm>
          <a:prstGeom prst="rect">
            <a:avLst/>
          </a:prstGeom>
        </p:spPr>
        <p:txBody>
          <a:bodyPr lIns="0" tIns="0" rIns="0" bIns="0" rtlCol="0" anchor="t">
            <a:spAutoFit/>
          </a:bodyPr>
          <a:lstStyle/>
          <a:p>
            <a:pPr marL="0" lvl="1" indent="0" algn="l">
              <a:spcBef>
                <a:spcPct val="0"/>
              </a:spcBef>
            </a:pPr>
            <a:r>
              <a:rPr lang="en-US" sz="3525" dirty="0" err="1">
                <a:solidFill>
                  <a:srgbClr val="000000"/>
                </a:solidFill>
                <a:latin typeface="Open Sans 1"/>
              </a:rPr>
              <a:t>Unsere</a:t>
            </a:r>
            <a:r>
              <a:rPr lang="en-US" sz="3525" dirty="0">
                <a:solidFill>
                  <a:srgbClr val="000000"/>
                </a:solidFill>
                <a:latin typeface="Open Sans 1"/>
              </a:rPr>
              <a:t> </a:t>
            </a:r>
            <a:r>
              <a:rPr lang="en-US" sz="3525" dirty="0" err="1">
                <a:solidFill>
                  <a:srgbClr val="000000"/>
                </a:solidFill>
                <a:latin typeface="Open Sans 1"/>
              </a:rPr>
              <a:t>Verkehrsmittelwahl</a:t>
            </a:r>
            <a:r>
              <a:rPr lang="en-US" sz="3525" dirty="0">
                <a:solidFill>
                  <a:srgbClr val="000000"/>
                </a:solidFill>
                <a:latin typeface="Open Sans 1"/>
              </a:rPr>
              <a:t> – was </a:t>
            </a:r>
            <a:r>
              <a:rPr lang="en-US" sz="3525" dirty="0" err="1">
                <a:solidFill>
                  <a:srgbClr val="000000"/>
                </a:solidFill>
                <a:latin typeface="Open Sans 1"/>
              </a:rPr>
              <a:t>beeinflusst</a:t>
            </a:r>
            <a:r>
              <a:rPr lang="en-US" sz="3525" dirty="0">
                <a:solidFill>
                  <a:srgbClr val="000000"/>
                </a:solidFill>
                <a:latin typeface="Open Sans 1"/>
              </a:rPr>
              <a:t> </a:t>
            </a:r>
            <a:r>
              <a:rPr lang="en-US" sz="3525" dirty="0" err="1">
                <a:solidFill>
                  <a:srgbClr val="000000"/>
                </a:solidFill>
                <a:latin typeface="Open Sans 1"/>
              </a:rPr>
              <a:t>uns</a:t>
            </a:r>
            <a:r>
              <a:rPr lang="en-US" sz="3525" dirty="0">
                <a:solidFill>
                  <a:srgbClr val="000000"/>
                </a:solidFill>
                <a:latin typeface="Open Sans 1"/>
              </a:rPr>
              <a:t>?</a:t>
            </a:r>
          </a:p>
        </p:txBody>
      </p:sp>
      <p:grpSp>
        <p:nvGrpSpPr>
          <p:cNvPr id="15" name="Group 15"/>
          <p:cNvGrpSpPr/>
          <p:nvPr/>
        </p:nvGrpSpPr>
        <p:grpSpPr>
          <a:xfrm>
            <a:off x="9144000" y="3867786"/>
            <a:ext cx="771999" cy="771999"/>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17" name="TextBox 17"/>
          <p:cNvSpPr txBox="1"/>
          <p:nvPr/>
        </p:nvSpPr>
        <p:spPr>
          <a:xfrm>
            <a:off x="9257394" y="3857355"/>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dirty="0">
                <a:solidFill>
                  <a:srgbClr val="FFFFFF"/>
                </a:solidFill>
                <a:latin typeface="Open Sans 1 Bold"/>
              </a:rPr>
              <a:t>2</a:t>
            </a:r>
            <a:endParaRPr lang="en-US" sz="3600" u="none" dirty="0">
              <a:solidFill>
                <a:srgbClr val="FFFFFF"/>
              </a:solidFill>
              <a:latin typeface="Open Sans 1 Bold"/>
            </a:endParaRPr>
          </a:p>
        </p:txBody>
      </p:sp>
      <p:sp>
        <p:nvSpPr>
          <p:cNvPr id="19" name="Titel 18">
            <a:extLst>
              <a:ext uri="{FF2B5EF4-FFF2-40B4-BE49-F238E27FC236}">
                <a16:creationId xmlns:a16="http://schemas.microsoft.com/office/drawing/2014/main" id="{905108B5-2ED1-3410-E428-42D8E23D53BF}"/>
              </a:ext>
            </a:extLst>
          </p:cNvPr>
          <p:cNvSpPr>
            <a:spLocks noGrp="1"/>
          </p:cNvSpPr>
          <p:nvPr>
            <p:ph type="ctrTitle"/>
          </p:nvPr>
        </p:nvSpPr>
        <p:spPr/>
        <p:txBody>
          <a:bodyPr/>
          <a:lstStyle/>
          <a:p>
            <a:r>
              <a:rPr lang="de-DE" sz="8000" dirty="0">
                <a:solidFill>
                  <a:srgbClr val="000000"/>
                </a:solidFill>
                <a:latin typeface="Open Sans 1 Bold"/>
                <a:ea typeface="+mn-ea"/>
                <a:cs typeface="+mn-cs"/>
              </a:rPr>
              <a:t>Übersicht</a:t>
            </a:r>
          </a:p>
        </p:txBody>
      </p:sp>
      <p:sp>
        <p:nvSpPr>
          <p:cNvPr id="21" name="Fußzeilenplatzhalter 20">
            <a:extLst>
              <a:ext uri="{FF2B5EF4-FFF2-40B4-BE49-F238E27FC236}">
                <a16:creationId xmlns:a16="http://schemas.microsoft.com/office/drawing/2014/main" id="{99753302-2CC7-ACA2-BAA2-93AD3E634D3D}"/>
              </a:ext>
            </a:extLst>
          </p:cNvPr>
          <p:cNvSpPr>
            <a:spLocks noGrp="1"/>
          </p:cNvSpPr>
          <p:nvPr>
            <p:ph type="ftr" sz="quarter" idx="11"/>
          </p:nvPr>
        </p:nvSpPr>
        <p:spPr/>
        <p:txBody>
          <a:bodyPr/>
          <a:lstStyle/>
          <a:p>
            <a:r>
              <a:rPr lang="de-DE" sz="1400" dirty="0"/>
              <a:t>Workshop Aktive Mobilität und Wohlbefinden – Modul 1 Mobilität und Verkehr</a:t>
            </a:r>
            <a:endParaRPr lang="en-US" sz="1400" dirty="0"/>
          </a:p>
        </p:txBody>
      </p:sp>
      <p:sp>
        <p:nvSpPr>
          <p:cNvPr id="22" name="Foliennummernplatzhalter 21">
            <a:extLst>
              <a:ext uri="{FF2B5EF4-FFF2-40B4-BE49-F238E27FC236}">
                <a16:creationId xmlns:a16="http://schemas.microsoft.com/office/drawing/2014/main" id="{AF1D10BE-806A-9EA1-7D9F-8F15CC15DD24}"/>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
        <p:nvSpPr>
          <p:cNvPr id="23" name="TextBox 10">
            <a:extLst>
              <a:ext uri="{FF2B5EF4-FFF2-40B4-BE49-F238E27FC236}">
                <a16:creationId xmlns:a16="http://schemas.microsoft.com/office/drawing/2014/main" id="{A9714102-85D4-970A-14D9-DD15C58D8D8A}"/>
              </a:ext>
            </a:extLst>
          </p:cNvPr>
          <p:cNvSpPr txBox="1"/>
          <p:nvPr/>
        </p:nvSpPr>
        <p:spPr>
          <a:xfrm>
            <a:off x="10568677" y="6561069"/>
            <a:ext cx="7322748" cy="1084912"/>
          </a:xfrm>
          <a:prstGeom prst="rect">
            <a:avLst/>
          </a:prstGeom>
        </p:spPr>
        <p:txBody>
          <a:bodyPr lIns="0" tIns="0" rIns="0" bIns="0" rtlCol="0" anchor="t">
            <a:spAutoFit/>
          </a:bodyPr>
          <a:lstStyle/>
          <a:p>
            <a:pPr marL="0" lvl="1" indent="0" algn="l">
              <a:spcBef>
                <a:spcPct val="0"/>
              </a:spcBef>
            </a:pPr>
            <a:r>
              <a:rPr lang="en-US" sz="3525" b="1" dirty="0" err="1">
                <a:solidFill>
                  <a:schemeClr val="accent6">
                    <a:lumMod val="75000"/>
                  </a:schemeClr>
                </a:solidFill>
                <a:latin typeface="Open Sans 1"/>
              </a:rPr>
              <a:t>Arbeitsblatt</a:t>
            </a:r>
            <a:r>
              <a:rPr lang="en-US" sz="3525" b="1" dirty="0">
                <a:solidFill>
                  <a:schemeClr val="accent6">
                    <a:lumMod val="75000"/>
                  </a:schemeClr>
                </a:solidFill>
                <a:latin typeface="Open Sans 1"/>
              </a:rPr>
              <a:t>: </a:t>
            </a:r>
            <a:br>
              <a:rPr lang="en-US" sz="3525" b="1" dirty="0">
                <a:solidFill>
                  <a:schemeClr val="accent6">
                    <a:lumMod val="75000"/>
                  </a:schemeClr>
                </a:solidFill>
                <a:latin typeface="Open Sans 1"/>
              </a:rPr>
            </a:br>
            <a:r>
              <a:rPr lang="en-US" sz="3525" b="1" dirty="0" err="1">
                <a:solidFill>
                  <a:schemeClr val="accent6">
                    <a:lumMod val="75000"/>
                  </a:schemeClr>
                </a:solidFill>
                <a:latin typeface="Open Sans 1"/>
              </a:rPr>
              <a:t>Welcher</a:t>
            </a:r>
            <a:r>
              <a:rPr lang="en-US" sz="3525" b="1" dirty="0">
                <a:solidFill>
                  <a:schemeClr val="accent6">
                    <a:lumMod val="75000"/>
                  </a:schemeClr>
                </a:solidFill>
                <a:latin typeface="Open Sans 1"/>
              </a:rPr>
              <a:t> </a:t>
            </a:r>
            <a:r>
              <a:rPr lang="en-US" sz="3525" b="1" dirty="0" err="1">
                <a:solidFill>
                  <a:schemeClr val="accent6">
                    <a:lumMod val="75000"/>
                  </a:schemeClr>
                </a:solidFill>
                <a:latin typeface="Open Sans 1"/>
              </a:rPr>
              <a:t>Mobilitätstyp</a:t>
            </a:r>
            <a:r>
              <a:rPr lang="en-US" sz="3525" b="1" dirty="0">
                <a:solidFill>
                  <a:schemeClr val="accent6">
                    <a:lumMod val="75000"/>
                  </a:schemeClr>
                </a:solidFill>
                <a:latin typeface="Open Sans 1"/>
              </a:rPr>
              <a:t> </a:t>
            </a:r>
            <a:r>
              <a:rPr lang="en-US" sz="3525" b="1" dirty="0" err="1">
                <a:solidFill>
                  <a:schemeClr val="accent6">
                    <a:lumMod val="75000"/>
                  </a:schemeClr>
                </a:solidFill>
                <a:latin typeface="Open Sans 1"/>
              </a:rPr>
              <a:t>bist</a:t>
            </a:r>
            <a:r>
              <a:rPr lang="en-US" sz="3525" b="1" dirty="0">
                <a:solidFill>
                  <a:schemeClr val="accent6">
                    <a:lumMod val="75000"/>
                  </a:schemeClr>
                </a:solidFill>
                <a:latin typeface="Open Sans 1"/>
              </a:rPr>
              <a:t> Du?</a:t>
            </a:r>
          </a:p>
        </p:txBody>
      </p:sp>
      <p:grpSp>
        <p:nvGrpSpPr>
          <p:cNvPr id="24" name="Group 11">
            <a:extLst>
              <a:ext uri="{FF2B5EF4-FFF2-40B4-BE49-F238E27FC236}">
                <a16:creationId xmlns:a16="http://schemas.microsoft.com/office/drawing/2014/main" id="{06799077-C62B-1289-F8BF-D1B056541094}"/>
              </a:ext>
            </a:extLst>
          </p:cNvPr>
          <p:cNvGrpSpPr/>
          <p:nvPr/>
        </p:nvGrpSpPr>
        <p:grpSpPr>
          <a:xfrm>
            <a:off x="9152860" y="6727694"/>
            <a:ext cx="771999" cy="771999"/>
            <a:chOff x="0" y="0"/>
            <a:chExt cx="6350000" cy="6350000"/>
          </a:xfrm>
        </p:grpSpPr>
        <p:sp>
          <p:nvSpPr>
            <p:cNvPr id="25" name="Freeform 12">
              <a:extLst>
                <a:ext uri="{FF2B5EF4-FFF2-40B4-BE49-F238E27FC236}">
                  <a16:creationId xmlns:a16="http://schemas.microsoft.com/office/drawing/2014/main" id="{425E2DA2-B033-386D-748E-19A2FFA7EF30}"/>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26" name="TextBox 13">
            <a:extLst>
              <a:ext uri="{FF2B5EF4-FFF2-40B4-BE49-F238E27FC236}">
                <a16:creationId xmlns:a16="http://schemas.microsoft.com/office/drawing/2014/main" id="{3B7C42DB-6383-A5AF-4AB1-C83E0B7315FC}"/>
              </a:ext>
            </a:extLst>
          </p:cNvPr>
          <p:cNvSpPr txBox="1"/>
          <p:nvPr/>
        </p:nvSpPr>
        <p:spPr>
          <a:xfrm>
            <a:off x="9266254" y="6717263"/>
            <a:ext cx="545211" cy="1383712"/>
          </a:xfrm>
          <a:prstGeom prst="rect">
            <a:avLst/>
          </a:prstGeom>
        </p:spPr>
        <p:txBody>
          <a:bodyPr lIns="0" tIns="0" rIns="0" bIns="0" rtlCol="0" anchor="t">
            <a:spAutoFit/>
          </a:bodyPr>
          <a:lstStyle/>
          <a:p>
            <a:pPr marL="0" lvl="1" indent="0" algn="ctr">
              <a:lnSpc>
                <a:spcPts val="5652"/>
              </a:lnSpc>
              <a:spcBef>
                <a:spcPct val="0"/>
              </a:spcBef>
            </a:pPr>
            <a:r>
              <a:rPr lang="en-US" sz="3600" dirty="0">
                <a:solidFill>
                  <a:srgbClr val="FFFFFF"/>
                </a:solidFill>
                <a:latin typeface="Open Sans 1 Bold"/>
              </a:rPr>
              <a:t>4</a:t>
            </a:r>
          </a:p>
          <a:p>
            <a:pPr marL="0" lvl="1" indent="0" algn="ctr">
              <a:lnSpc>
                <a:spcPts val="5652"/>
              </a:lnSpc>
              <a:spcBef>
                <a:spcPct val="0"/>
              </a:spcBef>
            </a:pPr>
            <a:endParaRPr lang="en-US" sz="3600" u="none" dirty="0">
              <a:solidFill>
                <a:srgbClr val="FFFFFF"/>
              </a:solidFill>
              <a:latin typeface="Open Sans 1 Bold"/>
            </a:endParaRPr>
          </a:p>
        </p:txBody>
      </p:sp>
      <p:sp>
        <p:nvSpPr>
          <p:cNvPr id="18" name="TextBox 10">
            <a:extLst>
              <a:ext uri="{FF2B5EF4-FFF2-40B4-BE49-F238E27FC236}">
                <a16:creationId xmlns:a16="http://schemas.microsoft.com/office/drawing/2014/main" id="{7887345C-EB18-6509-6D02-30286E0C7D97}"/>
              </a:ext>
            </a:extLst>
          </p:cNvPr>
          <p:cNvSpPr txBox="1"/>
          <p:nvPr/>
        </p:nvSpPr>
        <p:spPr>
          <a:xfrm>
            <a:off x="10584252" y="7982595"/>
            <a:ext cx="7322748" cy="799578"/>
          </a:xfrm>
          <a:prstGeom prst="rect">
            <a:avLst/>
          </a:prstGeom>
        </p:spPr>
        <p:txBody>
          <a:bodyPr wrap="square" lIns="0" tIns="0" rIns="0" bIns="0" rtlCol="0" anchor="t">
            <a:spAutoFit/>
          </a:bodyPr>
          <a:lstStyle/>
          <a:p>
            <a:pPr marL="0" lvl="1" indent="0" algn="l">
              <a:lnSpc>
                <a:spcPts val="7050"/>
              </a:lnSpc>
              <a:spcBef>
                <a:spcPct val="0"/>
              </a:spcBef>
            </a:pPr>
            <a:r>
              <a:rPr lang="en-US" sz="3525" dirty="0" err="1">
                <a:solidFill>
                  <a:srgbClr val="000000"/>
                </a:solidFill>
                <a:latin typeface="Open Sans 1"/>
              </a:rPr>
              <a:t>Auswertung</a:t>
            </a:r>
            <a:r>
              <a:rPr lang="en-US" sz="3525" dirty="0">
                <a:solidFill>
                  <a:srgbClr val="000000"/>
                </a:solidFill>
                <a:latin typeface="Open Sans 1"/>
              </a:rPr>
              <a:t> und </a:t>
            </a:r>
            <a:r>
              <a:rPr lang="en-US" sz="3525" dirty="0" err="1">
                <a:solidFill>
                  <a:srgbClr val="000000"/>
                </a:solidFill>
                <a:latin typeface="Open Sans 1"/>
              </a:rPr>
              <a:t>Diskussion</a:t>
            </a:r>
            <a:endParaRPr lang="en-US" sz="3525" dirty="0">
              <a:solidFill>
                <a:srgbClr val="000000"/>
              </a:solidFill>
              <a:latin typeface="Open Sans 1"/>
            </a:endParaRPr>
          </a:p>
        </p:txBody>
      </p:sp>
      <p:grpSp>
        <p:nvGrpSpPr>
          <p:cNvPr id="20" name="Group 11">
            <a:extLst>
              <a:ext uri="{FF2B5EF4-FFF2-40B4-BE49-F238E27FC236}">
                <a16:creationId xmlns:a16="http://schemas.microsoft.com/office/drawing/2014/main" id="{EDBB9471-B96A-48B7-071D-36CE6EF6F773}"/>
              </a:ext>
            </a:extLst>
          </p:cNvPr>
          <p:cNvGrpSpPr/>
          <p:nvPr/>
        </p:nvGrpSpPr>
        <p:grpSpPr>
          <a:xfrm>
            <a:off x="9144000" y="8129525"/>
            <a:ext cx="771999" cy="771999"/>
            <a:chOff x="0" y="0"/>
            <a:chExt cx="6350000" cy="6350000"/>
          </a:xfrm>
        </p:grpSpPr>
        <p:sp>
          <p:nvSpPr>
            <p:cNvPr id="27" name="Freeform 12">
              <a:extLst>
                <a:ext uri="{FF2B5EF4-FFF2-40B4-BE49-F238E27FC236}">
                  <a16:creationId xmlns:a16="http://schemas.microsoft.com/office/drawing/2014/main" id="{2FFAF3FE-F7CC-47A4-FDBD-657FD51B584B}"/>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28" name="TextBox 13">
            <a:extLst>
              <a:ext uri="{FF2B5EF4-FFF2-40B4-BE49-F238E27FC236}">
                <a16:creationId xmlns:a16="http://schemas.microsoft.com/office/drawing/2014/main" id="{6CD30B34-88AE-9398-257A-20B57F8E3E3E}"/>
              </a:ext>
            </a:extLst>
          </p:cNvPr>
          <p:cNvSpPr txBox="1"/>
          <p:nvPr/>
        </p:nvSpPr>
        <p:spPr>
          <a:xfrm>
            <a:off x="9257394" y="8100432"/>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dirty="0">
                <a:solidFill>
                  <a:srgbClr val="FFFFFF"/>
                </a:solidFill>
                <a:latin typeface="Open Sans 1 Bold"/>
              </a:rPr>
              <a:t>5</a:t>
            </a:r>
            <a:endParaRPr lang="en-US" sz="3600" u="none" dirty="0">
              <a:solidFill>
                <a:srgbClr val="FFFFFF"/>
              </a:solidFill>
              <a:latin typeface="Open Sans 1 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7CA72BD-0820-0ABB-C5FD-74DC700F93A9}"/>
              </a:ext>
            </a:extLst>
          </p:cNvPr>
          <p:cNvSpPr/>
          <p:nvPr/>
        </p:nvSpPr>
        <p:spPr>
          <a:xfrm>
            <a:off x="57150" y="9062075"/>
            <a:ext cx="17907465" cy="8029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700"/>
          </a:p>
        </p:txBody>
      </p:sp>
      <p:pic>
        <p:nvPicPr>
          <p:cNvPr id="2" name="Grafik 1">
            <a:extLst>
              <a:ext uri="{FF2B5EF4-FFF2-40B4-BE49-F238E27FC236}">
                <a16:creationId xmlns:a16="http://schemas.microsoft.com/office/drawing/2014/main" id="{038FCE5F-186E-1A85-2BDD-6A3A791B8951}"/>
              </a:ext>
            </a:extLst>
          </p:cNvPr>
          <p:cNvPicPr>
            <a:picLocks noChangeAspect="1"/>
          </p:cNvPicPr>
          <p:nvPr/>
        </p:nvPicPr>
        <p:blipFill rotWithShape="1">
          <a:blip r:embed="rId3"/>
          <a:srcRect t="569" r="178"/>
          <a:stretch/>
        </p:blipFill>
        <p:spPr>
          <a:xfrm>
            <a:off x="4579264" y="3857051"/>
            <a:ext cx="11382848" cy="6243422"/>
          </a:xfrm>
          <a:prstGeom prst="rect">
            <a:avLst/>
          </a:prstGeom>
        </p:spPr>
      </p:pic>
      <p:pic>
        <p:nvPicPr>
          <p:cNvPr id="3" name="Picture 16" descr="Generated by DALL·E">
            <a:extLst>
              <a:ext uri="{FF2B5EF4-FFF2-40B4-BE49-F238E27FC236}">
                <a16:creationId xmlns:a16="http://schemas.microsoft.com/office/drawing/2014/main" id="{087CA14E-CAF3-E1E5-B07E-9D909184D105}"/>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813" y="559538"/>
            <a:ext cx="2778318" cy="2778318"/>
          </a:xfrm>
          <a:prstGeom prst="rect">
            <a:avLst/>
          </a:prstGeom>
          <a:noFill/>
          <a:extLst>
            <a:ext uri="{909E8E84-426E-40DD-AFC4-6F175D3DCCD1}">
              <a14:hiddenFill xmlns:a14="http://schemas.microsoft.com/office/drawing/2010/main">
                <a:solidFill>
                  <a:srgbClr val="FFFFFF"/>
                </a:solidFill>
              </a14:hiddenFill>
            </a:ext>
          </a:extLst>
        </p:spPr>
      </p:pic>
      <p:sp>
        <p:nvSpPr>
          <p:cNvPr id="48" name="Abgerundete rechteckige Legende 47">
            <a:extLst>
              <a:ext uri="{FF2B5EF4-FFF2-40B4-BE49-F238E27FC236}">
                <a16:creationId xmlns:a16="http://schemas.microsoft.com/office/drawing/2014/main" id="{044932E4-660B-3046-4230-C58FB3A44D78}"/>
              </a:ext>
            </a:extLst>
          </p:cNvPr>
          <p:cNvSpPr/>
          <p:nvPr/>
        </p:nvSpPr>
        <p:spPr>
          <a:xfrm>
            <a:off x="3349257" y="314072"/>
            <a:ext cx="10175358" cy="1491422"/>
          </a:xfrm>
          <a:prstGeom prst="wedgeRoundRectCallout">
            <a:avLst>
              <a:gd name="adj1" fmla="val -55720"/>
              <a:gd name="adj2" fmla="val -12597"/>
              <a:gd name="adj3" fmla="val 16667"/>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4" name="Textfeld 33">
            <a:extLst>
              <a:ext uri="{FF2B5EF4-FFF2-40B4-BE49-F238E27FC236}">
                <a16:creationId xmlns:a16="http://schemas.microsoft.com/office/drawing/2014/main" id="{934C2181-3FEE-77C4-4378-8EF36652086B}"/>
              </a:ext>
            </a:extLst>
          </p:cNvPr>
          <p:cNvSpPr txBox="1"/>
          <p:nvPr/>
        </p:nvSpPr>
        <p:spPr>
          <a:xfrm>
            <a:off x="4468991" y="3002211"/>
            <a:ext cx="12430125" cy="671289"/>
          </a:xfrm>
          <a:prstGeom prst="rect">
            <a:avLst/>
          </a:prstGeom>
          <a:noFill/>
        </p:spPr>
        <p:txBody>
          <a:bodyPr wrap="square" rtlCol="0" anchor="ctr" anchorCtr="0">
            <a:normAutofit fontScale="92500" lnSpcReduction="10000"/>
          </a:bodyPr>
          <a:lstStyle/>
          <a:p>
            <a:pPr algn="ctr" defTabSz="1371600">
              <a:defRPr/>
            </a:pPr>
            <a:r>
              <a:rPr lang="de-DE" sz="4200" b="1" dirty="0">
                <a:latin typeface="FUTURA MEDIUM" panose="020B0602020204020303" pitchFamily="34" charset="-79"/>
                <a:cs typeface="FUTURA MEDIUM" panose="020B0602020204020303" pitchFamily="34" charset="-79"/>
              </a:rPr>
              <a:t>Wenn ich mich im Alltag von A nach B bewege …</a:t>
            </a:r>
          </a:p>
        </p:txBody>
      </p:sp>
      <p:sp>
        <p:nvSpPr>
          <p:cNvPr id="41" name="Rechteck 40">
            <a:extLst>
              <a:ext uri="{FF2B5EF4-FFF2-40B4-BE49-F238E27FC236}">
                <a16:creationId xmlns:a16="http://schemas.microsoft.com/office/drawing/2014/main" id="{C4C32581-5A2B-532E-F234-681A79D6A16C}"/>
              </a:ext>
            </a:extLst>
          </p:cNvPr>
          <p:cNvSpPr/>
          <p:nvPr/>
        </p:nvSpPr>
        <p:spPr>
          <a:xfrm>
            <a:off x="4468991" y="448865"/>
            <a:ext cx="9327546" cy="118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err="1">
                <a:solidFill>
                  <a:schemeClr val="bg1"/>
                </a:solidFill>
                <a:latin typeface="FUTURA MEDIUM" panose="020B0602020204020303" pitchFamily="34" charset="-79"/>
                <a:cs typeface="FUTURA MEDIUM" panose="020B0602020204020303" pitchFamily="34" charset="-79"/>
              </a:rPr>
              <a:t>sportlich</a:t>
            </a:r>
            <a:r>
              <a:rPr lang="en-US" sz="4800" b="1" dirty="0">
                <a:solidFill>
                  <a:schemeClr val="bg1"/>
                </a:solidFill>
                <a:latin typeface="FUTURA MEDIUM" panose="020B0602020204020303" pitchFamily="34" charset="-79"/>
                <a:cs typeface="FUTURA MEDIUM" panose="020B0602020204020303" pitchFamily="34" charset="-79"/>
              </a:rPr>
              <a:t> &amp; </a:t>
            </a:r>
            <a:r>
              <a:rPr lang="en-US" sz="4800" b="1" dirty="0" err="1">
                <a:solidFill>
                  <a:schemeClr val="bg1"/>
                </a:solidFill>
                <a:latin typeface="FUTURA MEDIUM" panose="020B0602020204020303" pitchFamily="34" charset="-79"/>
                <a:cs typeface="FUTURA MEDIUM" panose="020B0602020204020303" pitchFamily="34" charset="-79"/>
              </a:rPr>
              <a:t>gesund</a:t>
            </a:r>
            <a:r>
              <a:rPr lang="en-US" sz="4800" b="1" dirty="0">
                <a:solidFill>
                  <a:schemeClr val="bg1"/>
                </a:solidFill>
                <a:latin typeface="FUTURA MEDIUM" panose="020B0602020204020303" pitchFamily="34" charset="-79"/>
                <a:cs typeface="FUTURA MEDIUM" panose="020B0602020204020303" pitchFamily="34" charset="-79"/>
              </a:rPr>
              <a:t> = </a:t>
            </a:r>
            <a:r>
              <a:rPr lang="en-US" sz="4800" b="1" dirty="0" err="1">
                <a:solidFill>
                  <a:schemeClr val="bg1"/>
                </a:solidFill>
                <a:latin typeface="FUTURA MEDIUM" panose="020B0602020204020303" pitchFamily="34" charset="-79"/>
                <a:cs typeface="FUTURA MEDIUM" panose="020B0602020204020303" pitchFamily="34" charset="-79"/>
              </a:rPr>
              <a:t>frei</a:t>
            </a:r>
            <a:r>
              <a:rPr lang="en-US" sz="4800" b="1" dirty="0">
                <a:solidFill>
                  <a:schemeClr val="bg1"/>
                </a:solidFill>
                <a:latin typeface="FUTURA MEDIUM" panose="020B0602020204020303" pitchFamily="34" charset="-79"/>
                <a:cs typeface="FUTURA MEDIUM" panose="020B0602020204020303" pitchFamily="34" charset="-79"/>
              </a:rPr>
              <a:t>!</a:t>
            </a:r>
            <a:endParaRPr lang="de-AT" sz="4800" b="1" dirty="0">
              <a:solidFill>
                <a:schemeClr val="bg1"/>
              </a:solidFill>
              <a:latin typeface="FUTURA MEDIUM" panose="020B0602020204020303" pitchFamily="34" charset="-79"/>
              <a:cs typeface="FUTURA MEDIUM" panose="020B0602020204020303" pitchFamily="34" charset="-79"/>
            </a:endParaRPr>
          </a:p>
        </p:txBody>
      </p:sp>
      <p:sp>
        <p:nvSpPr>
          <p:cNvPr id="43" name="Textplatzhalter 11">
            <a:extLst>
              <a:ext uri="{FF2B5EF4-FFF2-40B4-BE49-F238E27FC236}">
                <a16:creationId xmlns:a16="http://schemas.microsoft.com/office/drawing/2014/main" id="{2765D054-5E23-4494-AFD0-801724EDE808}"/>
              </a:ext>
            </a:extLst>
          </p:cNvPr>
          <p:cNvSpPr txBox="1">
            <a:spLocks/>
          </p:cNvSpPr>
          <p:nvPr/>
        </p:nvSpPr>
        <p:spPr>
          <a:xfrm>
            <a:off x="1442074" y="453525"/>
            <a:ext cx="3026918" cy="1188825"/>
          </a:xfrm>
          <a:prstGeom prst="rect">
            <a:avLst/>
          </a:prstGeom>
          <a:noFill/>
        </p:spPr>
        <p:txBody>
          <a:bodyPr vert="horz" lIns="137160" tIns="68580" rIns="137160" bIns="68580" rtlCol="0" anchor="ctr">
            <a:noAutofit/>
          </a:bodyPr>
          <a:lstStyle>
            <a:defPPr>
              <a:defRPr lang="de-DE"/>
            </a:defPPr>
            <a:lvl1pPr marL="0" indent="0" algn="r" defTabSz="914400" rtl="0" eaLnBrk="1" latinLnBrk="0" hangingPunct="1">
              <a:buNone/>
              <a:defRPr sz="7200" b="1" i="0" kern="1200">
                <a:ln>
                  <a:noFill/>
                </a:ln>
                <a:solidFill>
                  <a:srgbClr val="6D9454"/>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0" dirty="0">
                <a:solidFill>
                  <a:schemeClr val="bg1"/>
                </a:solidFill>
              </a:rPr>
              <a:t>2</a:t>
            </a:r>
            <a:endParaRPr lang="de-AT" sz="12000" dirty="0">
              <a:solidFill>
                <a:schemeClr val="bg1"/>
              </a:solidFill>
            </a:endParaRPr>
          </a:p>
        </p:txBody>
      </p:sp>
      <p:sp>
        <p:nvSpPr>
          <p:cNvPr id="49" name="Abgerundetes Rechteck 48">
            <a:extLst>
              <a:ext uri="{FF2B5EF4-FFF2-40B4-BE49-F238E27FC236}">
                <a16:creationId xmlns:a16="http://schemas.microsoft.com/office/drawing/2014/main" id="{7A51EE17-89C8-B866-A5DC-35A35F96DD96}"/>
              </a:ext>
            </a:extLst>
          </p:cNvPr>
          <p:cNvSpPr/>
          <p:nvPr/>
        </p:nvSpPr>
        <p:spPr>
          <a:xfrm>
            <a:off x="477004" y="3606626"/>
            <a:ext cx="2455940" cy="5601083"/>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de-AT" sz="2400" b="1" dirty="0">
                <a:solidFill>
                  <a:schemeClr val="bg1"/>
                </a:solidFill>
                <a:latin typeface="Söhne"/>
              </a:rPr>
              <a:t>Du bist </a:t>
            </a:r>
          </a:p>
          <a:p>
            <a:pPr algn="ctr"/>
            <a:r>
              <a:rPr lang="de-AT" sz="2400" b="1" dirty="0">
                <a:solidFill>
                  <a:schemeClr val="bg1"/>
                </a:solidFill>
                <a:latin typeface="Söhne"/>
              </a:rPr>
              <a:t>gerne sportlich, aktiv und gesund  unterwegs und fühlst Dich dabei sicher. </a:t>
            </a:r>
          </a:p>
          <a:p>
            <a:pPr algn="ctr"/>
            <a:endParaRPr lang="de-AT" sz="2400" b="1" dirty="0">
              <a:solidFill>
                <a:schemeClr val="bg1"/>
              </a:solidFill>
              <a:latin typeface="Söhne"/>
            </a:endParaRPr>
          </a:p>
          <a:p>
            <a:pPr algn="ctr"/>
            <a:r>
              <a:rPr lang="de-AT" sz="2400" b="1" dirty="0">
                <a:solidFill>
                  <a:schemeClr val="bg1"/>
                </a:solidFill>
                <a:latin typeface="Söhne"/>
              </a:rPr>
              <a:t>Du fühlst Dich glücklich wenn Du Deine Freiheit im Freien erlebst.</a:t>
            </a:r>
            <a:endParaRPr lang="de-DE" sz="1650" b="1" dirty="0">
              <a:solidFill>
                <a:schemeClr val="bg1"/>
              </a:solidFill>
            </a:endParaRPr>
          </a:p>
        </p:txBody>
      </p:sp>
      <p:sp>
        <p:nvSpPr>
          <p:cNvPr id="5" name="Rechteck 4">
            <a:extLst>
              <a:ext uri="{FF2B5EF4-FFF2-40B4-BE49-F238E27FC236}">
                <a16:creationId xmlns:a16="http://schemas.microsoft.com/office/drawing/2014/main" id="{5E9D851A-75D5-FD28-31C5-37E8730ADDD5}"/>
              </a:ext>
            </a:extLst>
          </p:cNvPr>
          <p:cNvSpPr/>
          <p:nvPr/>
        </p:nvSpPr>
        <p:spPr>
          <a:xfrm>
            <a:off x="14284712" y="82094"/>
            <a:ext cx="4003289" cy="31111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700"/>
          </a:p>
        </p:txBody>
      </p:sp>
    </p:spTree>
    <p:extLst>
      <p:ext uri="{BB962C8B-B14F-4D97-AF65-F5344CB8AC3E}">
        <p14:creationId xmlns:p14="http://schemas.microsoft.com/office/powerpoint/2010/main" val="2790204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 descr="Generated by DALL·E">
            <a:extLst>
              <a:ext uri="{FF2B5EF4-FFF2-40B4-BE49-F238E27FC236}">
                <a16:creationId xmlns:a16="http://schemas.microsoft.com/office/drawing/2014/main" id="{087CA14E-CAF3-E1E5-B07E-9D909184D105}"/>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813" y="559538"/>
            <a:ext cx="2778318" cy="2778318"/>
          </a:xfrm>
          <a:prstGeom prst="rect">
            <a:avLst/>
          </a:prstGeom>
          <a:noFill/>
          <a:extLst>
            <a:ext uri="{909E8E84-426E-40DD-AFC4-6F175D3DCCD1}">
              <a14:hiddenFill xmlns:a14="http://schemas.microsoft.com/office/drawing/2010/main">
                <a:solidFill>
                  <a:srgbClr val="FFFFFF"/>
                </a:solidFill>
              </a14:hiddenFill>
            </a:ext>
          </a:extLst>
        </p:spPr>
      </p:pic>
      <p:sp>
        <p:nvSpPr>
          <p:cNvPr id="48" name="Abgerundete rechteckige Legende 47">
            <a:extLst>
              <a:ext uri="{FF2B5EF4-FFF2-40B4-BE49-F238E27FC236}">
                <a16:creationId xmlns:a16="http://schemas.microsoft.com/office/drawing/2014/main" id="{044932E4-660B-3046-4230-C58FB3A44D78}"/>
              </a:ext>
            </a:extLst>
          </p:cNvPr>
          <p:cNvSpPr/>
          <p:nvPr/>
        </p:nvSpPr>
        <p:spPr>
          <a:xfrm>
            <a:off x="3349257" y="314072"/>
            <a:ext cx="10175358" cy="1491422"/>
          </a:xfrm>
          <a:prstGeom prst="wedgeRoundRectCallout">
            <a:avLst>
              <a:gd name="adj1" fmla="val -55720"/>
              <a:gd name="adj2" fmla="val -12597"/>
              <a:gd name="adj3" fmla="val 16667"/>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3" name="Grafik 12">
            <a:extLst>
              <a:ext uri="{FF2B5EF4-FFF2-40B4-BE49-F238E27FC236}">
                <a16:creationId xmlns:a16="http://schemas.microsoft.com/office/drawing/2014/main" id="{950A61B4-9EE6-9901-52B0-88FA5FABCDF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62708" y="3763823"/>
            <a:ext cx="5151101" cy="5400000"/>
          </a:xfrm>
          <a:prstGeom prst="rect">
            <a:avLst/>
          </a:prstGeom>
        </p:spPr>
      </p:pic>
      <p:sp>
        <p:nvSpPr>
          <p:cNvPr id="16" name="Textfeld 15">
            <a:extLst>
              <a:ext uri="{FF2B5EF4-FFF2-40B4-BE49-F238E27FC236}">
                <a16:creationId xmlns:a16="http://schemas.microsoft.com/office/drawing/2014/main" id="{1EAF6B9C-AC1D-53EC-B5AB-A159EECEFE95}"/>
              </a:ext>
            </a:extLst>
          </p:cNvPr>
          <p:cNvSpPr txBox="1"/>
          <p:nvPr/>
        </p:nvSpPr>
        <p:spPr>
          <a:xfrm>
            <a:off x="4207525" y="4293998"/>
            <a:ext cx="5803673" cy="4293483"/>
          </a:xfrm>
          <a:prstGeom prst="rect">
            <a:avLst/>
          </a:prstGeom>
          <a:noFill/>
        </p:spPr>
        <p:txBody>
          <a:bodyPr wrap="square">
            <a:spAutoFit/>
          </a:bodyPr>
          <a:lstStyle/>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+3	… </a:t>
            </a:r>
            <a:r>
              <a:rPr lang="de-AT" sz="2700" dirty="0">
                <a:latin typeface="Arial Narrow" panose="020B0604020202020204" pitchFamily="34" charset="0"/>
                <a:cs typeface="Arial Narrow" panose="020B0604020202020204" pitchFamily="34" charset="0"/>
              </a:rPr>
              <a:t>will ich dabei </a:t>
            </a:r>
            <a:r>
              <a:rPr lang="de-AT" sz="2700" b="1" dirty="0">
                <a:latin typeface="Arial Narrow" panose="020B0604020202020204" pitchFamily="34" charset="0"/>
                <a:ea typeface="Calibri" panose="020F0502020204030204" pitchFamily="34" charset="0"/>
                <a:cs typeface="Arial Narrow" panose="020B0604020202020204" pitchFamily="34" charset="0"/>
              </a:rPr>
              <a:t>auch sportlich aktiv sein.</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+3	… will ich, dass es auch </a:t>
            </a:r>
            <a:r>
              <a:rPr lang="de-AT" sz="2700" b="1" dirty="0">
                <a:latin typeface="Arial Narrow" panose="020B0604020202020204" pitchFamily="34" charset="0"/>
                <a:ea typeface="Calibri" panose="020F0502020204030204" pitchFamily="34" charset="0"/>
                <a:cs typeface="Arial Narrow" panose="020B0604020202020204" pitchFamily="34" charset="0"/>
              </a:rPr>
              <a:t>gut für meine Gesundheit</a:t>
            </a:r>
            <a:r>
              <a:rPr lang="de-AT" sz="2700" dirty="0">
                <a:latin typeface="Arial Narrow" panose="020B0604020202020204" pitchFamily="34" charset="0"/>
                <a:ea typeface="Calibri" panose="020F0502020204030204" pitchFamily="34" charset="0"/>
                <a:cs typeface="Arial Narrow" panose="020B0604020202020204" pitchFamily="34" charset="0"/>
              </a:rPr>
              <a:t> ist.</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 </a:t>
            </a:r>
            <a:r>
              <a:rPr lang="de-AT" sz="2700" b="1" dirty="0">
                <a:latin typeface="Arial Narrow" panose="020B0604020202020204" pitchFamily="34" charset="0"/>
                <a:cs typeface="Arial Narrow" panose="020B0604020202020204" pitchFamily="34" charset="0"/>
              </a:rPr>
              <a:t>fühle ich mich glücklich</a:t>
            </a:r>
            <a:r>
              <a:rPr lang="de-AT" sz="2700" dirty="0">
                <a:latin typeface="Arial Narrow" panose="020B0604020202020204" pitchFamily="34" charset="0"/>
                <a:cs typeface="Arial Narrow" panose="020B0604020202020204" pitchFamily="34" charset="0"/>
              </a:rPr>
              <a:t>, wenn ich draußen unterwegs bin.</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+1	… gibt mir das ein </a:t>
            </a:r>
            <a:r>
              <a:rPr lang="de-AT" sz="2700" b="1" dirty="0">
                <a:latin typeface="Arial Narrow" panose="020B0604020202020204" pitchFamily="34" charset="0"/>
                <a:ea typeface="Calibri" panose="020F0502020204030204" pitchFamily="34" charset="0"/>
                <a:cs typeface="Arial Narrow" panose="020B0604020202020204" pitchFamily="34" charset="0"/>
              </a:rPr>
              <a:t>Gefühl von Freiheit</a:t>
            </a:r>
            <a:r>
              <a:rPr lang="de-AT" sz="2700" dirty="0">
                <a:latin typeface="Arial Narrow" panose="020B0604020202020204" pitchFamily="34" charset="0"/>
                <a:ea typeface="Calibri" panose="020F0502020204030204" pitchFamily="34" charset="0"/>
                <a:cs typeface="Arial Narrow" panose="020B0604020202020204" pitchFamily="34" charset="0"/>
              </a:rPr>
              <a:t>.</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+1	… will ich dabei auch </a:t>
            </a:r>
            <a:r>
              <a:rPr lang="de-AT" sz="2700" b="1" dirty="0">
                <a:latin typeface="Arial Narrow" panose="020B0604020202020204" pitchFamily="34" charset="0"/>
                <a:ea typeface="Calibri" panose="020F0502020204030204" pitchFamily="34" charset="0"/>
                <a:cs typeface="Arial Narrow" panose="020B0604020202020204" pitchFamily="34" charset="0"/>
              </a:rPr>
              <a:t>umweltfreundlich </a:t>
            </a:r>
            <a:r>
              <a:rPr lang="de-AT" sz="2700" dirty="0">
                <a:latin typeface="Arial Narrow" panose="020B0604020202020204" pitchFamily="34" charset="0"/>
                <a:ea typeface="Calibri" panose="020F0502020204030204" pitchFamily="34" charset="0"/>
                <a:cs typeface="Arial Narrow" panose="020B0604020202020204" pitchFamily="34" charset="0"/>
              </a:rPr>
              <a:t>sein.</a:t>
            </a:r>
          </a:p>
        </p:txBody>
      </p:sp>
      <p:sp>
        <p:nvSpPr>
          <p:cNvPr id="18" name="Textfeld 17">
            <a:extLst>
              <a:ext uri="{FF2B5EF4-FFF2-40B4-BE49-F238E27FC236}">
                <a16:creationId xmlns:a16="http://schemas.microsoft.com/office/drawing/2014/main" id="{9ED8A579-B5D4-3AD3-02A9-A0BA6A27B6FD}"/>
              </a:ext>
            </a:extLst>
          </p:cNvPr>
          <p:cNvSpPr txBox="1"/>
          <p:nvPr/>
        </p:nvSpPr>
        <p:spPr>
          <a:xfrm>
            <a:off x="10894700" y="4142856"/>
            <a:ext cx="5803673" cy="3762568"/>
          </a:xfrm>
          <a:prstGeom prst="rect">
            <a:avLst/>
          </a:prstGeom>
          <a:noFill/>
        </p:spPr>
        <p:txBody>
          <a:bodyPr wrap="square">
            <a:spAutoFit/>
          </a:bodyPr>
          <a:lstStyle/>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-3	… sind mir </a:t>
            </a:r>
            <a:r>
              <a:rPr lang="de-AT" sz="2700" b="1" dirty="0">
                <a:latin typeface="Arial Narrow" panose="020B0604020202020204" pitchFamily="34" charset="0"/>
                <a:ea typeface="Calibri" panose="020F0502020204030204" pitchFamily="34" charset="0"/>
                <a:cs typeface="Arial Narrow" panose="020B0604020202020204" pitchFamily="34" charset="0"/>
              </a:rPr>
              <a:t>beleuchtete und sichere Wege</a:t>
            </a:r>
            <a:r>
              <a:rPr lang="de-AT" sz="2700" dirty="0">
                <a:latin typeface="Arial Narrow" panose="020B0604020202020204" pitchFamily="34" charset="0"/>
                <a:ea typeface="Calibri" panose="020F0502020204030204" pitchFamily="34" charset="0"/>
                <a:cs typeface="Arial Narrow" panose="020B0604020202020204" pitchFamily="34" charset="0"/>
              </a:rPr>
              <a:t> wichtig.</a:t>
            </a:r>
          </a:p>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-3	... vermeide ich es, </a:t>
            </a:r>
            <a:r>
              <a:rPr lang="de-AT" sz="2700" b="1" dirty="0">
                <a:latin typeface="Arial Narrow" panose="020B0604020202020204" pitchFamily="34" charset="0"/>
                <a:ea typeface="Calibri" panose="020F0502020204030204" pitchFamily="34" charset="0"/>
                <a:cs typeface="Arial Narrow" panose="020B0604020202020204" pitchFamily="34" charset="0"/>
              </a:rPr>
              <a:t>allein an unbekannten Orten </a:t>
            </a:r>
            <a:r>
              <a:rPr lang="de-AT" sz="2700" dirty="0">
                <a:latin typeface="Arial Narrow" panose="020B0604020202020204" pitchFamily="34" charset="0"/>
                <a:ea typeface="Calibri" panose="020F0502020204030204" pitchFamily="34" charset="0"/>
                <a:cs typeface="Arial Narrow" panose="020B0604020202020204" pitchFamily="34" charset="0"/>
              </a:rPr>
              <a:t>zu sein.</a:t>
            </a:r>
          </a:p>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 vermeide ich Wege wo leicht </a:t>
            </a:r>
            <a:r>
              <a:rPr lang="de-AT" sz="2700" b="1" dirty="0">
                <a:latin typeface="Arial Narrow" panose="020B0604020202020204" pitchFamily="34" charset="0"/>
                <a:ea typeface="Calibri" panose="020F0502020204030204" pitchFamily="34" charset="0"/>
                <a:cs typeface="Arial Narrow" panose="020B0604020202020204" pitchFamily="34" charset="0"/>
              </a:rPr>
              <a:t>Unfälle </a:t>
            </a:r>
            <a:r>
              <a:rPr lang="de-AT" sz="2700" dirty="0">
                <a:latin typeface="Arial Narrow" panose="020B0604020202020204" pitchFamily="34" charset="0"/>
                <a:ea typeface="Calibri" panose="020F0502020204030204" pitchFamily="34" charset="0"/>
                <a:cs typeface="Arial Narrow" panose="020B0604020202020204" pitchFamily="34" charset="0"/>
              </a:rPr>
              <a:t>passieren können.</a:t>
            </a:r>
          </a:p>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-1	… bevorzuge ich </a:t>
            </a:r>
            <a:r>
              <a:rPr lang="de-AT" sz="2700" b="1" dirty="0">
                <a:latin typeface="Arial Narrow" panose="020B0604020202020204" pitchFamily="34" charset="0"/>
                <a:ea typeface="Calibri" panose="020F0502020204030204" pitchFamily="34" charset="0"/>
                <a:cs typeface="Arial Narrow" panose="020B0604020202020204" pitchFamily="34" charset="0"/>
              </a:rPr>
              <a:t>Verkehrsmittel und Wege</a:t>
            </a:r>
            <a:r>
              <a:rPr lang="de-AT" sz="2700" dirty="0">
                <a:latin typeface="Arial Narrow" panose="020B0604020202020204" pitchFamily="34" charset="0"/>
                <a:ea typeface="Calibri" panose="020F0502020204030204" pitchFamily="34" charset="0"/>
                <a:cs typeface="Arial Narrow" panose="020B0604020202020204" pitchFamily="34" charset="0"/>
              </a:rPr>
              <a:t>, die </a:t>
            </a:r>
            <a:r>
              <a:rPr lang="de-AT" sz="2700" b="1" dirty="0">
                <a:latin typeface="Arial Narrow" panose="020B0604020202020204" pitchFamily="34" charset="0"/>
                <a:ea typeface="Calibri" panose="020F0502020204030204" pitchFamily="34" charset="0"/>
                <a:cs typeface="Arial Narrow" panose="020B0604020202020204" pitchFamily="34" charset="0"/>
              </a:rPr>
              <a:t>nicht</a:t>
            </a:r>
            <a:r>
              <a:rPr lang="de-AT" sz="2700" dirty="0">
                <a:latin typeface="Arial Narrow" panose="020B0604020202020204" pitchFamily="34" charset="0"/>
                <a:ea typeface="Calibri" panose="020F0502020204030204" pitchFamily="34" charset="0"/>
                <a:cs typeface="Arial Narrow" panose="020B0604020202020204" pitchFamily="34" charset="0"/>
              </a:rPr>
              <a:t> </a:t>
            </a:r>
            <a:r>
              <a:rPr lang="de-AT" sz="2700" b="1" dirty="0">
                <a:latin typeface="Arial Narrow" panose="020B0604020202020204" pitchFamily="34" charset="0"/>
                <a:ea typeface="Calibri" panose="020F0502020204030204" pitchFamily="34" charset="0"/>
                <a:cs typeface="Arial Narrow" panose="020B0604020202020204" pitchFamily="34" charset="0"/>
              </a:rPr>
              <a:t>überfüllt oder laut</a:t>
            </a:r>
            <a:r>
              <a:rPr lang="de-AT" sz="2700" dirty="0">
                <a:latin typeface="Arial Narrow" panose="020B0604020202020204" pitchFamily="34" charset="0"/>
                <a:ea typeface="Calibri" panose="020F0502020204030204" pitchFamily="34" charset="0"/>
                <a:cs typeface="Arial Narrow" panose="020B0604020202020204" pitchFamily="34" charset="0"/>
              </a:rPr>
              <a:t> sind</a:t>
            </a:r>
          </a:p>
        </p:txBody>
      </p:sp>
      <p:pic>
        <p:nvPicPr>
          <p:cNvPr id="33" name="Grafik 32">
            <a:extLst>
              <a:ext uri="{FF2B5EF4-FFF2-40B4-BE49-F238E27FC236}">
                <a16:creationId xmlns:a16="http://schemas.microsoft.com/office/drawing/2014/main" id="{D9C101B8-199E-7A9C-73CA-42F48854F63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0982002" y="3913502"/>
            <a:ext cx="5494733" cy="5400000"/>
          </a:xfrm>
          <a:prstGeom prst="rect">
            <a:avLst/>
          </a:prstGeom>
        </p:spPr>
      </p:pic>
      <p:sp>
        <p:nvSpPr>
          <p:cNvPr id="34" name="Textfeld 33">
            <a:extLst>
              <a:ext uri="{FF2B5EF4-FFF2-40B4-BE49-F238E27FC236}">
                <a16:creationId xmlns:a16="http://schemas.microsoft.com/office/drawing/2014/main" id="{934C2181-3FEE-77C4-4378-8EF36652086B}"/>
              </a:ext>
            </a:extLst>
          </p:cNvPr>
          <p:cNvSpPr txBox="1"/>
          <p:nvPr/>
        </p:nvSpPr>
        <p:spPr>
          <a:xfrm>
            <a:off x="4468991" y="3002211"/>
            <a:ext cx="12430125" cy="671289"/>
          </a:xfrm>
          <a:prstGeom prst="rect">
            <a:avLst/>
          </a:prstGeom>
          <a:noFill/>
        </p:spPr>
        <p:txBody>
          <a:bodyPr wrap="square" rtlCol="0" anchor="ctr" anchorCtr="0">
            <a:normAutofit fontScale="92500" lnSpcReduction="10000"/>
          </a:bodyPr>
          <a:lstStyle/>
          <a:p>
            <a:pPr algn="ctr" defTabSz="1371600">
              <a:defRPr/>
            </a:pPr>
            <a:r>
              <a:rPr lang="de-DE" sz="4200" b="1" dirty="0">
                <a:latin typeface="FUTURA MEDIUM" panose="020B0602020204020303" pitchFamily="34" charset="-79"/>
                <a:cs typeface="FUTURA MEDIUM" panose="020B0602020204020303" pitchFamily="34" charset="-79"/>
              </a:rPr>
              <a:t>Wenn ich mich im Alltag von A nach B bewege …</a:t>
            </a:r>
          </a:p>
        </p:txBody>
      </p:sp>
      <p:sp>
        <p:nvSpPr>
          <p:cNvPr id="41" name="Rechteck 40">
            <a:extLst>
              <a:ext uri="{FF2B5EF4-FFF2-40B4-BE49-F238E27FC236}">
                <a16:creationId xmlns:a16="http://schemas.microsoft.com/office/drawing/2014/main" id="{C4C32581-5A2B-532E-F234-681A79D6A16C}"/>
              </a:ext>
            </a:extLst>
          </p:cNvPr>
          <p:cNvSpPr/>
          <p:nvPr/>
        </p:nvSpPr>
        <p:spPr>
          <a:xfrm>
            <a:off x="4468991" y="448865"/>
            <a:ext cx="9327546" cy="118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chemeClr val="bg1"/>
                </a:solidFill>
                <a:latin typeface="FUTURA MEDIUM" panose="020B0602020204020303" pitchFamily="34" charset="-79"/>
                <a:cs typeface="FUTURA MEDIUM" panose="020B0602020204020303" pitchFamily="34" charset="-79"/>
              </a:rPr>
              <a:t>in </a:t>
            </a:r>
            <a:r>
              <a:rPr lang="en-US" sz="4800" b="1" dirty="0" err="1">
                <a:solidFill>
                  <a:schemeClr val="bg1"/>
                </a:solidFill>
                <a:latin typeface="FUTURA MEDIUM" panose="020B0602020204020303" pitchFamily="34" charset="-79"/>
                <a:cs typeface="FUTURA MEDIUM" panose="020B0602020204020303" pitchFamily="34" charset="-79"/>
              </a:rPr>
              <a:t>Freiheit</a:t>
            </a:r>
            <a:r>
              <a:rPr lang="en-US" sz="4800" b="1" dirty="0">
                <a:solidFill>
                  <a:schemeClr val="bg1"/>
                </a:solidFill>
                <a:latin typeface="FUTURA MEDIUM" panose="020B0602020204020303" pitchFamily="34" charset="-79"/>
                <a:cs typeface="FUTURA MEDIUM" panose="020B0602020204020303" pitchFamily="34" charset="-79"/>
              </a:rPr>
              <a:t> </a:t>
            </a:r>
            <a:r>
              <a:rPr lang="en-US" sz="4800" b="1" dirty="0" err="1">
                <a:solidFill>
                  <a:schemeClr val="bg1"/>
                </a:solidFill>
                <a:latin typeface="FUTURA MEDIUM" panose="020B0602020204020303" pitchFamily="34" charset="-79"/>
                <a:cs typeface="FUTURA MEDIUM" panose="020B0602020204020303" pitchFamily="34" charset="-79"/>
              </a:rPr>
              <a:t>sportlich</a:t>
            </a:r>
            <a:r>
              <a:rPr lang="en-US" sz="4800" b="1" dirty="0">
                <a:solidFill>
                  <a:schemeClr val="bg1"/>
                </a:solidFill>
                <a:latin typeface="FUTURA MEDIUM" panose="020B0602020204020303" pitchFamily="34" charset="-79"/>
                <a:cs typeface="FUTURA MEDIUM" panose="020B0602020204020303" pitchFamily="34" charset="-79"/>
              </a:rPr>
              <a:t> &amp; </a:t>
            </a:r>
            <a:r>
              <a:rPr lang="en-US" sz="4800" b="1" dirty="0" err="1">
                <a:solidFill>
                  <a:schemeClr val="bg1"/>
                </a:solidFill>
                <a:latin typeface="FUTURA MEDIUM" panose="020B0602020204020303" pitchFamily="34" charset="-79"/>
                <a:cs typeface="FUTURA MEDIUM" panose="020B0602020204020303" pitchFamily="34" charset="-79"/>
              </a:rPr>
              <a:t>gesund</a:t>
            </a:r>
            <a:endParaRPr lang="de-AT" sz="4800" b="1" dirty="0">
              <a:solidFill>
                <a:schemeClr val="bg1"/>
              </a:solidFill>
              <a:latin typeface="FUTURA MEDIUM" panose="020B0602020204020303" pitchFamily="34" charset="-79"/>
              <a:cs typeface="FUTURA MEDIUM" panose="020B0602020204020303" pitchFamily="34" charset="-79"/>
            </a:endParaRPr>
          </a:p>
        </p:txBody>
      </p:sp>
      <p:sp>
        <p:nvSpPr>
          <p:cNvPr id="43" name="Textplatzhalter 11">
            <a:extLst>
              <a:ext uri="{FF2B5EF4-FFF2-40B4-BE49-F238E27FC236}">
                <a16:creationId xmlns:a16="http://schemas.microsoft.com/office/drawing/2014/main" id="{2765D054-5E23-4494-AFD0-801724EDE808}"/>
              </a:ext>
            </a:extLst>
          </p:cNvPr>
          <p:cNvSpPr txBox="1">
            <a:spLocks/>
          </p:cNvSpPr>
          <p:nvPr/>
        </p:nvSpPr>
        <p:spPr>
          <a:xfrm>
            <a:off x="1442074" y="453525"/>
            <a:ext cx="3026918" cy="1188825"/>
          </a:xfrm>
          <a:prstGeom prst="rect">
            <a:avLst/>
          </a:prstGeom>
          <a:noFill/>
        </p:spPr>
        <p:txBody>
          <a:bodyPr vert="horz" lIns="137160" tIns="68580" rIns="137160" bIns="68580" rtlCol="0" anchor="ctr">
            <a:noAutofit/>
          </a:bodyPr>
          <a:lstStyle>
            <a:defPPr>
              <a:defRPr lang="de-DE"/>
            </a:defPPr>
            <a:lvl1pPr marL="0" indent="0" algn="r" defTabSz="914400" rtl="0" eaLnBrk="1" latinLnBrk="0" hangingPunct="1">
              <a:buNone/>
              <a:defRPr sz="7200" b="1" i="0" kern="1200">
                <a:ln>
                  <a:noFill/>
                </a:ln>
                <a:solidFill>
                  <a:srgbClr val="6D9454"/>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0" dirty="0">
                <a:solidFill>
                  <a:schemeClr val="bg1"/>
                </a:solidFill>
              </a:rPr>
              <a:t>2</a:t>
            </a:r>
            <a:endParaRPr lang="de-AT" sz="12000" dirty="0">
              <a:solidFill>
                <a:schemeClr val="bg1"/>
              </a:solidFill>
            </a:endParaRPr>
          </a:p>
        </p:txBody>
      </p:sp>
      <p:sp>
        <p:nvSpPr>
          <p:cNvPr id="49" name="Abgerundetes Rechteck 48">
            <a:extLst>
              <a:ext uri="{FF2B5EF4-FFF2-40B4-BE49-F238E27FC236}">
                <a16:creationId xmlns:a16="http://schemas.microsoft.com/office/drawing/2014/main" id="{7A51EE17-89C8-B866-A5DC-35A35F96DD96}"/>
              </a:ext>
            </a:extLst>
          </p:cNvPr>
          <p:cNvSpPr/>
          <p:nvPr/>
        </p:nvSpPr>
        <p:spPr>
          <a:xfrm>
            <a:off x="477004" y="3606626"/>
            <a:ext cx="2455940" cy="5601083"/>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de-AT" sz="2400" b="1" dirty="0">
                <a:solidFill>
                  <a:schemeClr val="bg1"/>
                </a:solidFill>
                <a:latin typeface="Söhne"/>
              </a:rPr>
              <a:t>Du bist </a:t>
            </a:r>
          </a:p>
          <a:p>
            <a:pPr algn="ctr"/>
            <a:r>
              <a:rPr lang="de-AT" sz="2400" b="1" dirty="0">
                <a:solidFill>
                  <a:schemeClr val="bg1"/>
                </a:solidFill>
                <a:latin typeface="Söhne"/>
              </a:rPr>
              <a:t>gerne sportlich, aktiv und gesund  unterwegs und fühlst Dich dabei sicher. </a:t>
            </a:r>
          </a:p>
          <a:p>
            <a:pPr algn="ctr"/>
            <a:endParaRPr lang="de-AT" sz="2400" b="1" dirty="0">
              <a:solidFill>
                <a:schemeClr val="bg1"/>
              </a:solidFill>
              <a:latin typeface="Söhne"/>
            </a:endParaRPr>
          </a:p>
          <a:p>
            <a:pPr algn="ctr"/>
            <a:r>
              <a:rPr lang="de-AT" sz="2400" b="1" dirty="0">
                <a:solidFill>
                  <a:schemeClr val="bg1"/>
                </a:solidFill>
                <a:latin typeface="Söhne"/>
              </a:rPr>
              <a:t>Du fühlst Dich glücklich wenn Du Deine Freiheit im Freien erlebst.</a:t>
            </a:r>
            <a:endParaRPr lang="de-DE" sz="1650" b="1" dirty="0">
              <a:solidFill>
                <a:schemeClr val="bg1"/>
              </a:solidFill>
            </a:endParaRPr>
          </a:p>
        </p:txBody>
      </p:sp>
      <p:pic>
        <p:nvPicPr>
          <p:cNvPr id="2" name="Grafik 1">
            <a:extLst>
              <a:ext uri="{FF2B5EF4-FFF2-40B4-BE49-F238E27FC236}">
                <a16:creationId xmlns:a16="http://schemas.microsoft.com/office/drawing/2014/main" id="{3BDE8733-6575-57F9-7812-B43087746D3A}"/>
              </a:ext>
            </a:extLst>
          </p:cNvPr>
          <p:cNvPicPr>
            <a:picLocks noChangeAspect="1"/>
          </p:cNvPicPr>
          <p:nvPr/>
        </p:nvPicPr>
        <p:blipFill>
          <a:blip r:embed="rId8"/>
          <a:stretch>
            <a:fillRect/>
          </a:stretch>
        </p:blipFill>
        <p:spPr>
          <a:xfrm>
            <a:off x="13819010" y="159020"/>
            <a:ext cx="3997839" cy="2413728"/>
          </a:xfrm>
          <a:prstGeom prst="rect">
            <a:avLst/>
          </a:prstGeom>
        </p:spPr>
      </p:pic>
    </p:spTree>
    <p:extLst>
      <p:ext uri="{BB962C8B-B14F-4D97-AF65-F5344CB8AC3E}">
        <p14:creationId xmlns:p14="http://schemas.microsoft.com/office/powerpoint/2010/main" val="2644175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16" descr="Generated by DALL·E">
            <a:extLst>
              <a:ext uri="{FF2B5EF4-FFF2-40B4-BE49-F238E27FC236}">
                <a16:creationId xmlns:a16="http://schemas.microsoft.com/office/drawing/2014/main" id="{087CA14E-CAF3-E1E5-B07E-9D909184D105}"/>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813" y="559538"/>
            <a:ext cx="2778318" cy="2778318"/>
          </a:xfrm>
          <a:prstGeom prst="rect">
            <a:avLst/>
          </a:prstGeom>
          <a:noFill/>
          <a:extLst>
            <a:ext uri="{909E8E84-426E-40DD-AFC4-6F175D3DCCD1}">
              <a14:hiddenFill xmlns:a14="http://schemas.microsoft.com/office/drawing/2010/main">
                <a:solidFill>
                  <a:srgbClr val="FFFFFF"/>
                </a:solidFill>
              </a14:hiddenFill>
            </a:ext>
          </a:extLst>
        </p:spPr>
      </p:pic>
      <p:sp>
        <p:nvSpPr>
          <p:cNvPr id="48" name="Abgerundete rechteckige Legende 47">
            <a:extLst>
              <a:ext uri="{FF2B5EF4-FFF2-40B4-BE49-F238E27FC236}">
                <a16:creationId xmlns:a16="http://schemas.microsoft.com/office/drawing/2014/main" id="{044932E4-660B-3046-4230-C58FB3A44D78}"/>
              </a:ext>
            </a:extLst>
          </p:cNvPr>
          <p:cNvSpPr/>
          <p:nvPr/>
        </p:nvSpPr>
        <p:spPr>
          <a:xfrm>
            <a:off x="3349257" y="314072"/>
            <a:ext cx="10175358" cy="1491422"/>
          </a:xfrm>
          <a:prstGeom prst="wedgeRoundRectCallout">
            <a:avLst>
              <a:gd name="adj1" fmla="val -55720"/>
              <a:gd name="adj2" fmla="val -12597"/>
              <a:gd name="adj3" fmla="val 16667"/>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1" name="Rechteck 40">
            <a:extLst>
              <a:ext uri="{FF2B5EF4-FFF2-40B4-BE49-F238E27FC236}">
                <a16:creationId xmlns:a16="http://schemas.microsoft.com/office/drawing/2014/main" id="{C4C32581-5A2B-532E-F234-681A79D6A16C}"/>
              </a:ext>
            </a:extLst>
          </p:cNvPr>
          <p:cNvSpPr/>
          <p:nvPr/>
        </p:nvSpPr>
        <p:spPr>
          <a:xfrm>
            <a:off x="4468991" y="448865"/>
            <a:ext cx="9327546" cy="118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chemeClr val="bg1"/>
                </a:solidFill>
                <a:latin typeface="FUTURA MEDIUM" panose="020B0602020204020303" pitchFamily="34" charset="-79"/>
                <a:cs typeface="FUTURA MEDIUM" panose="020B0602020204020303" pitchFamily="34" charset="-79"/>
              </a:rPr>
              <a:t>in </a:t>
            </a:r>
            <a:r>
              <a:rPr lang="en-US" sz="4800" b="1" dirty="0" err="1">
                <a:solidFill>
                  <a:schemeClr val="bg1"/>
                </a:solidFill>
                <a:latin typeface="FUTURA MEDIUM" panose="020B0602020204020303" pitchFamily="34" charset="-79"/>
                <a:cs typeface="FUTURA MEDIUM" panose="020B0602020204020303" pitchFamily="34" charset="-79"/>
              </a:rPr>
              <a:t>Freiheit</a:t>
            </a:r>
            <a:r>
              <a:rPr lang="en-US" sz="4800" b="1" dirty="0">
                <a:solidFill>
                  <a:schemeClr val="bg1"/>
                </a:solidFill>
                <a:latin typeface="FUTURA MEDIUM" panose="020B0602020204020303" pitchFamily="34" charset="-79"/>
                <a:cs typeface="FUTURA MEDIUM" panose="020B0602020204020303" pitchFamily="34" charset="-79"/>
              </a:rPr>
              <a:t> </a:t>
            </a:r>
            <a:r>
              <a:rPr lang="en-US" sz="4800" b="1" dirty="0" err="1">
                <a:solidFill>
                  <a:schemeClr val="bg1"/>
                </a:solidFill>
                <a:latin typeface="FUTURA MEDIUM" panose="020B0602020204020303" pitchFamily="34" charset="-79"/>
                <a:cs typeface="FUTURA MEDIUM" panose="020B0602020204020303" pitchFamily="34" charset="-79"/>
              </a:rPr>
              <a:t>sportlich</a:t>
            </a:r>
            <a:r>
              <a:rPr lang="en-US" sz="4800" b="1" dirty="0">
                <a:solidFill>
                  <a:schemeClr val="bg1"/>
                </a:solidFill>
                <a:latin typeface="FUTURA MEDIUM" panose="020B0602020204020303" pitchFamily="34" charset="-79"/>
                <a:cs typeface="FUTURA MEDIUM" panose="020B0602020204020303" pitchFamily="34" charset="-79"/>
              </a:rPr>
              <a:t> &amp; </a:t>
            </a:r>
            <a:r>
              <a:rPr lang="en-US" sz="4800" b="1" dirty="0" err="1">
                <a:solidFill>
                  <a:schemeClr val="bg1"/>
                </a:solidFill>
                <a:latin typeface="FUTURA MEDIUM" panose="020B0602020204020303" pitchFamily="34" charset="-79"/>
                <a:cs typeface="FUTURA MEDIUM" panose="020B0602020204020303" pitchFamily="34" charset="-79"/>
              </a:rPr>
              <a:t>gesund</a:t>
            </a:r>
            <a:endParaRPr lang="de-AT" sz="4800" b="1" dirty="0">
              <a:solidFill>
                <a:schemeClr val="bg1"/>
              </a:solidFill>
              <a:latin typeface="FUTURA MEDIUM" panose="020B0602020204020303" pitchFamily="34" charset="-79"/>
              <a:cs typeface="FUTURA MEDIUM" panose="020B0602020204020303" pitchFamily="34" charset="-79"/>
            </a:endParaRPr>
          </a:p>
        </p:txBody>
      </p:sp>
      <p:sp>
        <p:nvSpPr>
          <p:cNvPr id="43" name="Textplatzhalter 11">
            <a:extLst>
              <a:ext uri="{FF2B5EF4-FFF2-40B4-BE49-F238E27FC236}">
                <a16:creationId xmlns:a16="http://schemas.microsoft.com/office/drawing/2014/main" id="{2765D054-5E23-4494-AFD0-801724EDE808}"/>
              </a:ext>
            </a:extLst>
          </p:cNvPr>
          <p:cNvSpPr txBox="1">
            <a:spLocks/>
          </p:cNvSpPr>
          <p:nvPr/>
        </p:nvSpPr>
        <p:spPr>
          <a:xfrm>
            <a:off x="1442074" y="453525"/>
            <a:ext cx="3026918" cy="1188825"/>
          </a:xfrm>
          <a:prstGeom prst="rect">
            <a:avLst/>
          </a:prstGeom>
          <a:noFill/>
        </p:spPr>
        <p:txBody>
          <a:bodyPr vert="horz" lIns="137160" tIns="68580" rIns="137160" bIns="68580" rtlCol="0" anchor="ctr">
            <a:noAutofit/>
          </a:bodyPr>
          <a:lstStyle>
            <a:defPPr>
              <a:defRPr lang="de-DE"/>
            </a:defPPr>
            <a:lvl1pPr marL="0" indent="0" algn="r" defTabSz="914400" rtl="0" eaLnBrk="1" latinLnBrk="0" hangingPunct="1">
              <a:buNone/>
              <a:defRPr sz="7200" b="1" i="0" kern="1200">
                <a:ln>
                  <a:noFill/>
                </a:ln>
                <a:solidFill>
                  <a:srgbClr val="6D9454"/>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0" dirty="0">
                <a:solidFill>
                  <a:schemeClr val="bg1"/>
                </a:solidFill>
              </a:rPr>
              <a:t>2</a:t>
            </a:r>
            <a:endParaRPr lang="de-AT" sz="12000" dirty="0">
              <a:solidFill>
                <a:schemeClr val="bg1"/>
              </a:solidFill>
            </a:endParaRPr>
          </a:p>
        </p:txBody>
      </p:sp>
      <p:sp>
        <p:nvSpPr>
          <p:cNvPr id="49" name="Abgerundetes Rechteck 48">
            <a:extLst>
              <a:ext uri="{FF2B5EF4-FFF2-40B4-BE49-F238E27FC236}">
                <a16:creationId xmlns:a16="http://schemas.microsoft.com/office/drawing/2014/main" id="{7A51EE17-89C8-B866-A5DC-35A35F96DD96}"/>
              </a:ext>
            </a:extLst>
          </p:cNvPr>
          <p:cNvSpPr/>
          <p:nvPr/>
        </p:nvSpPr>
        <p:spPr>
          <a:xfrm>
            <a:off x="477004" y="3606626"/>
            <a:ext cx="2455940" cy="5601083"/>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de-AT" sz="2400" b="1" dirty="0">
                <a:solidFill>
                  <a:schemeClr val="bg1"/>
                </a:solidFill>
                <a:latin typeface="Söhne"/>
              </a:rPr>
              <a:t>Du bist </a:t>
            </a:r>
          </a:p>
          <a:p>
            <a:pPr algn="ctr"/>
            <a:r>
              <a:rPr lang="de-AT" sz="2400" b="1" dirty="0">
                <a:solidFill>
                  <a:schemeClr val="bg1"/>
                </a:solidFill>
                <a:latin typeface="Söhne"/>
              </a:rPr>
              <a:t>gerne sportlich, aktiv und gesund  unterwegs und fühlst Dich dabei sicher. </a:t>
            </a:r>
          </a:p>
          <a:p>
            <a:pPr algn="ctr"/>
            <a:endParaRPr lang="de-AT" sz="2400" b="1" dirty="0">
              <a:solidFill>
                <a:schemeClr val="bg1"/>
              </a:solidFill>
              <a:latin typeface="Söhne"/>
            </a:endParaRPr>
          </a:p>
          <a:p>
            <a:pPr algn="ctr"/>
            <a:r>
              <a:rPr lang="de-AT" sz="2400" b="1" dirty="0">
                <a:solidFill>
                  <a:schemeClr val="bg1"/>
                </a:solidFill>
                <a:latin typeface="Söhne"/>
              </a:rPr>
              <a:t>Du fühlst Dich glücklich wenn Du Deine Freiheit im Freien erlebst.</a:t>
            </a:r>
            <a:endParaRPr lang="de-DE" sz="1650" b="1" dirty="0">
              <a:solidFill>
                <a:schemeClr val="bg1"/>
              </a:solidFill>
            </a:endParaRPr>
          </a:p>
        </p:txBody>
      </p:sp>
      <p:pic>
        <p:nvPicPr>
          <p:cNvPr id="2" name="Grafik 1">
            <a:extLst>
              <a:ext uri="{FF2B5EF4-FFF2-40B4-BE49-F238E27FC236}">
                <a16:creationId xmlns:a16="http://schemas.microsoft.com/office/drawing/2014/main" id="{3BDE8733-6575-57F9-7812-B43087746D3A}"/>
              </a:ext>
            </a:extLst>
          </p:cNvPr>
          <p:cNvPicPr>
            <a:picLocks noChangeAspect="1"/>
          </p:cNvPicPr>
          <p:nvPr/>
        </p:nvPicPr>
        <p:blipFill>
          <a:blip r:embed="rId4"/>
          <a:stretch>
            <a:fillRect/>
          </a:stretch>
        </p:blipFill>
        <p:spPr>
          <a:xfrm>
            <a:off x="13819010" y="162227"/>
            <a:ext cx="3987209" cy="2407310"/>
          </a:xfrm>
          <a:prstGeom prst="rect">
            <a:avLst/>
          </a:prstGeom>
        </p:spPr>
      </p:pic>
      <p:sp>
        <p:nvSpPr>
          <p:cNvPr id="4" name="Inhaltsplatzhalter 2">
            <a:extLst>
              <a:ext uri="{FF2B5EF4-FFF2-40B4-BE49-F238E27FC236}">
                <a16:creationId xmlns:a16="http://schemas.microsoft.com/office/drawing/2014/main" id="{5CA404FA-C135-D851-D36E-0AD7EF72C4FC}"/>
              </a:ext>
            </a:extLst>
          </p:cNvPr>
          <p:cNvSpPr txBox="1">
            <a:spLocks/>
          </p:cNvSpPr>
          <p:nvPr/>
        </p:nvSpPr>
        <p:spPr>
          <a:xfrm>
            <a:off x="3236525" y="2536032"/>
            <a:ext cx="14065079" cy="694262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4200" dirty="0">
                <a:solidFill>
                  <a:srgbClr val="374151"/>
                </a:solidFill>
                <a:latin typeface="Söhne"/>
              </a:rPr>
              <a:t>Du schätzt eine aktive und gesunde Lebensweise. Du legst Wert darauf, </a:t>
            </a:r>
            <a:r>
              <a:rPr lang="de-AT" sz="4200" b="1" dirty="0">
                <a:solidFill>
                  <a:srgbClr val="374151"/>
                </a:solidFill>
                <a:latin typeface="Söhne"/>
              </a:rPr>
              <a:t>sportlich aktiv zu sein </a:t>
            </a:r>
            <a:r>
              <a:rPr lang="de-AT" sz="4200" dirty="0">
                <a:solidFill>
                  <a:srgbClr val="374151"/>
                </a:solidFill>
                <a:latin typeface="Söhne"/>
              </a:rPr>
              <a:t>wenn Du unterwegs bist (+3) und durch Bewegung an der frischen Luft gleichzeitig etwas </a:t>
            </a:r>
            <a:r>
              <a:rPr lang="de-AT" sz="4200" b="1" dirty="0">
                <a:solidFill>
                  <a:srgbClr val="374151"/>
                </a:solidFill>
                <a:latin typeface="Söhne"/>
              </a:rPr>
              <a:t>für Deine Gesundheit zu tun </a:t>
            </a:r>
            <a:r>
              <a:rPr lang="de-AT" sz="4200" dirty="0">
                <a:solidFill>
                  <a:srgbClr val="374151"/>
                </a:solidFill>
                <a:latin typeface="Söhne"/>
              </a:rPr>
              <a:t>(+3).</a:t>
            </a:r>
            <a:r>
              <a:rPr lang="de-AT" sz="4200" b="1" dirty="0">
                <a:solidFill>
                  <a:srgbClr val="374151"/>
                </a:solidFill>
                <a:latin typeface="Söhne"/>
              </a:rPr>
              <a:t> </a:t>
            </a:r>
            <a:r>
              <a:rPr lang="de-AT" sz="4200" dirty="0">
                <a:solidFill>
                  <a:srgbClr val="374151"/>
                </a:solidFill>
                <a:latin typeface="Söhne"/>
              </a:rPr>
              <a:t>Die Bewegung im Freien macht Dich </a:t>
            </a:r>
            <a:r>
              <a:rPr lang="de-AT" sz="4200" b="1" dirty="0">
                <a:solidFill>
                  <a:srgbClr val="374151"/>
                </a:solidFill>
                <a:latin typeface="Söhne"/>
              </a:rPr>
              <a:t>glücklich</a:t>
            </a:r>
            <a:r>
              <a:rPr lang="de-AT" sz="4200" dirty="0">
                <a:solidFill>
                  <a:srgbClr val="374151"/>
                </a:solidFill>
                <a:latin typeface="Söhne"/>
              </a:rPr>
              <a:t> (+2) und gibt Dir ein </a:t>
            </a:r>
            <a:r>
              <a:rPr lang="de-AT" sz="4200" b="1" dirty="0">
                <a:solidFill>
                  <a:srgbClr val="374151"/>
                </a:solidFill>
                <a:latin typeface="Söhne"/>
              </a:rPr>
              <a:t>Gefühl von Freiheit </a:t>
            </a:r>
            <a:r>
              <a:rPr lang="de-AT" sz="4200" dirty="0">
                <a:solidFill>
                  <a:srgbClr val="374151"/>
                </a:solidFill>
                <a:latin typeface="Söhne"/>
              </a:rPr>
              <a:t>(+2), vor allem weil Du gerne </a:t>
            </a:r>
            <a:r>
              <a:rPr lang="de-AT" sz="4200" b="1" dirty="0">
                <a:solidFill>
                  <a:srgbClr val="374151"/>
                </a:solidFill>
                <a:latin typeface="Söhne"/>
              </a:rPr>
              <a:t>selbst entscheidest</a:t>
            </a:r>
            <a:r>
              <a:rPr lang="de-AT" sz="4200" dirty="0">
                <a:solidFill>
                  <a:srgbClr val="374151"/>
                </a:solidFill>
                <a:latin typeface="Söhne"/>
              </a:rPr>
              <a:t>, wo und wie Du unterwegs bist (+2).</a:t>
            </a:r>
            <a:endParaRPr lang="de-DE" sz="4200" dirty="0"/>
          </a:p>
          <a:p>
            <a:pPr marL="0" indent="0">
              <a:buNone/>
            </a:pPr>
            <a:r>
              <a:rPr lang="de-AT" sz="4200" dirty="0">
                <a:solidFill>
                  <a:srgbClr val="374151"/>
                </a:solidFill>
                <a:latin typeface="Söhne"/>
              </a:rPr>
              <a:t>Du machst Dir Gedanken über die Umwelt (+1). </a:t>
            </a:r>
            <a:r>
              <a:rPr lang="de-AT" sz="4200" b="1" dirty="0">
                <a:solidFill>
                  <a:srgbClr val="374151"/>
                </a:solidFill>
                <a:latin typeface="Söhne"/>
              </a:rPr>
              <a:t>Sicherheit</a:t>
            </a:r>
            <a:r>
              <a:rPr lang="de-AT" sz="4200" dirty="0">
                <a:solidFill>
                  <a:srgbClr val="374151"/>
                </a:solidFill>
                <a:latin typeface="Söhne"/>
              </a:rPr>
              <a:t> hingegen bereitet Dir kein Kopfzerbrechen: </a:t>
            </a:r>
            <a:r>
              <a:rPr lang="de-AT" sz="4200" b="1" dirty="0">
                <a:solidFill>
                  <a:srgbClr val="374151"/>
                </a:solidFill>
                <a:latin typeface="Söhne"/>
              </a:rPr>
              <a:t>gut beleuchtete und sichere Wege</a:t>
            </a:r>
            <a:r>
              <a:rPr lang="de-AT" sz="4200" dirty="0">
                <a:solidFill>
                  <a:srgbClr val="374151"/>
                </a:solidFill>
                <a:latin typeface="Söhne"/>
              </a:rPr>
              <a:t> (-3) sind Dir ebenso unwichtig wie zu vermeiden, allein an </a:t>
            </a:r>
            <a:r>
              <a:rPr lang="de-AT" sz="4200" b="1" dirty="0">
                <a:solidFill>
                  <a:srgbClr val="374151"/>
                </a:solidFill>
                <a:latin typeface="Söhne"/>
              </a:rPr>
              <a:t>unbekannten Orten </a:t>
            </a:r>
            <a:r>
              <a:rPr lang="de-AT" sz="4200" dirty="0">
                <a:solidFill>
                  <a:srgbClr val="374151"/>
                </a:solidFill>
                <a:latin typeface="Söhne"/>
              </a:rPr>
              <a:t>zu sein (-3).</a:t>
            </a:r>
            <a:r>
              <a:rPr lang="de-AT" sz="4200" b="1" dirty="0">
                <a:solidFill>
                  <a:srgbClr val="374151"/>
                </a:solidFill>
                <a:latin typeface="Söhne"/>
              </a:rPr>
              <a:t>Überfüllte und laute Umgebungen </a:t>
            </a:r>
            <a:r>
              <a:rPr lang="de-AT" sz="4200" dirty="0">
                <a:solidFill>
                  <a:srgbClr val="374151"/>
                </a:solidFill>
                <a:latin typeface="Söhne"/>
              </a:rPr>
              <a:t>(-1) fordern Dich auch nicht heraus.</a:t>
            </a:r>
          </a:p>
        </p:txBody>
      </p:sp>
    </p:spTree>
    <p:extLst>
      <p:ext uri="{BB962C8B-B14F-4D97-AF65-F5344CB8AC3E}">
        <p14:creationId xmlns:p14="http://schemas.microsoft.com/office/powerpoint/2010/main" val="274171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C27DF103-DF21-505B-6B88-4813BB653BFC}"/>
              </a:ext>
            </a:extLst>
          </p:cNvPr>
          <p:cNvSpPr/>
          <p:nvPr/>
        </p:nvSpPr>
        <p:spPr>
          <a:xfrm>
            <a:off x="57150" y="9062075"/>
            <a:ext cx="17907465" cy="8029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700"/>
          </a:p>
        </p:txBody>
      </p:sp>
      <p:pic>
        <p:nvPicPr>
          <p:cNvPr id="5" name="Picture 14" descr="Generated by DALL·E">
            <a:extLst>
              <a:ext uri="{FF2B5EF4-FFF2-40B4-BE49-F238E27FC236}">
                <a16:creationId xmlns:a16="http://schemas.microsoft.com/office/drawing/2014/main" id="{901F80E5-5CFF-5688-59C5-9FBC40EA6D56}"/>
              </a:ext>
            </a:extLst>
          </p:cNvPr>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32958" y="693415"/>
            <a:ext cx="2439884" cy="2439884"/>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E3B87DE1-6022-A24A-CB1B-9CFDB54AD3E4}"/>
              </a:ext>
            </a:extLst>
          </p:cNvPr>
          <p:cNvPicPr>
            <a:picLocks noChangeAspect="1"/>
          </p:cNvPicPr>
          <p:nvPr/>
        </p:nvPicPr>
        <p:blipFill rotWithShape="1">
          <a:blip r:embed="rId5"/>
          <a:srcRect l="1" t="667" r="490" b="-1"/>
          <a:stretch/>
        </p:blipFill>
        <p:spPr>
          <a:xfrm>
            <a:off x="4579262" y="3817089"/>
            <a:ext cx="11327046" cy="6194124"/>
          </a:xfrm>
          <a:prstGeom prst="rect">
            <a:avLst/>
          </a:prstGeom>
        </p:spPr>
      </p:pic>
      <p:sp>
        <p:nvSpPr>
          <p:cNvPr id="48" name="Abgerundete rechteckige Legende 47">
            <a:extLst>
              <a:ext uri="{FF2B5EF4-FFF2-40B4-BE49-F238E27FC236}">
                <a16:creationId xmlns:a16="http://schemas.microsoft.com/office/drawing/2014/main" id="{044932E4-660B-3046-4230-C58FB3A44D78}"/>
              </a:ext>
            </a:extLst>
          </p:cNvPr>
          <p:cNvSpPr/>
          <p:nvPr/>
        </p:nvSpPr>
        <p:spPr>
          <a:xfrm>
            <a:off x="3349257" y="314072"/>
            <a:ext cx="10175358" cy="1491422"/>
          </a:xfrm>
          <a:prstGeom prst="wedgeRoundRectCallout">
            <a:avLst>
              <a:gd name="adj1" fmla="val -55720"/>
              <a:gd name="adj2" fmla="val -12597"/>
              <a:gd name="adj3" fmla="val 16667"/>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4" name="Textfeld 33">
            <a:extLst>
              <a:ext uri="{FF2B5EF4-FFF2-40B4-BE49-F238E27FC236}">
                <a16:creationId xmlns:a16="http://schemas.microsoft.com/office/drawing/2014/main" id="{934C2181-3FEE-77C4-4378-8EF36652086B}"/>
              </a:ext>
            </a:extLst>
          </p:cNvPr>
          <p:cNvSpPr txBox="1"/>
          <p:nvPr/>
        </p:nvSpPr>
        <p:spPr>
          <a:xfrm>
            <a:off x="4468991" y="3002211"/>
            <a:ext cx="12430125" cy="671289"/>
          </a:xfrm>
          <a:prstGeom prst="rect">
            <a:avLst/>
          </a:prstGeom>
          <a:noFill/>
        </p:spPr>
        <p:txBody>
          <a:bodyPr wrap="square" rtlCol="0" anchor="ctr" anchorCtr="0">
            <a:normAutofit fontScale="92500" lnSpcReduction="10000"/>
          </a:bodyPr>
          <a:lstStyle/>
          <a:p>
            <a:pPr algn="ctr" defTabSz="1371600">
              <a:defRPr/>
            </a:pPr>
            <a:r>
              <a:rPr lang="de-DE" sz="4200" b="1" dirty="0">
                <a:latin typeface="FUTURA MEDIUM" panose="020B0602020204020303" pitchFamily="34" charset="-79"/>
                <a:cs typeface="FUTURA MEDIUM" panose="020B0602020204020303" pitchFamily="34" charset="-79"/>
              </a:rPr>
              <a:t>Wenn ich mich im Alltag von A nach B bewege …</a:t>
            </a:r>
          </a:p>
        </p:txBody>
      </p:sp>
      <p:sp>
        <p:nvSpPr>
          <p:cNvPr id="43" name="Textplatzhalter 11">
            <a:extLst>
              <a:ext uri="{FF2B5EF4-FFF2-40B4-BE49-F238E27FC236}">
                <a16:creationId xmlns:a16="http://schemas.microsoft.com/office/drawing/2014/main" id="{2765D054-5E23-4494-AFD0-801724EDE808}"/>
              </a:ext>
            </a:extLst>
          </p:cNvPr>
          <p:cNvSpPr txBox="1">
            <a:spLocks/>
          </p:cNvSpPr>
          <p:nvPr/>
        </p:nvSpPr>
        <p:spPr>
          <a:xfrm>
            <a:off x="1442074" y="453525"/>
            <a:ext cx="3026918" cy="1188825"/>
          </a:xfrm>
          <a:prstGeom prst="rect">
            <a:avLst/>
          </a:prstGeom>
          <a:noFill/>
        </p:spPr>
        <p:txBody>
          <a:bodyPr vert="horz" lIns="137160" tIns="68580" rIns="137160" bIns="68580" rtlCol="0" anchor="ctr">
            <a:noAutofit/>
          </a:bodyPr>
          <a:lstStyle>
            <a:defPPr>
              <a:defRPr lang="de-DE"/>
            </a:defPPr>
            <a:lvl1pPr marL="0" indent="0" algn="r" defTabSz="914400" rtl="0" eaLnBrk="1" latinLnBrk="0" hangingPunct="1">
              <a:buNone/>
              <a:defRPr sz="7200" b="1" i="0" kern="1200">
                <a:ln>
                  <a:noFill/>
                </a:ln>
                <a:solidFill>
                  <a:srgbClr val="6D9454"/>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0" dirty="0">
                <a:solidFill>
                  <a:schemeClr val="bg1"/>
                </a:solidFill>
              </a:rPr>
              <a:t>3</a:t>
            </a:r>
            <a:endParaRPr lang="de-AT" sz="12000" dirty="0">
              <a:solidFill>
                <a:schemeClr val="bg1"/>
              </a:solidFill>
            </a:endParaRPr>
          </a:p>
        </p:txBody>
      </p:sp>
      <p:sp>
        <p:nvSpPr>
          <p:cNvPr id="49" name="Abgerundetes Rechteck 48">
            <a:extLst>
              <a:ext uri="{FF2B5EF4-FFF2-40B4-BE49-F238E27FC236}">
                <a16:creationId xmlns:a16="http://schemas.microsoft.com/office/drawing/2014/main" id="{7A51EE17-89C8-B866-A5DC-35A35F96DD96}"/>
              </a:ext>
            </a:extLst>
          </p:cNvPr>
          <p:cNvSpPr/>
          <p:nvPr/>
        </p:nvSpPr>
        <p:spPr>
          <a:xfrm>
            <a:off x="477004" y="3606626"/>
            <a:ext cx="2455940" cy="5601083"/>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de-AT" sz="2100" b="1" dirty="0">
                <a:solidFill>
                  <a:schemeClr val="bg1"/>
                </a:solidFill>
                <a:latin typeface="Söhne"/>
              </a:rPr>
              <a:t>Du bist umweltbewusst und schätzt die Bewegung in der Natur. </a:t>
            </a:r>
          </a:p>
          <a:p>
            <a:pPr algn="ctr"/>
            <a:endParaRPr lang="de-AT" sz="2100" b="1" dirty="0">
              <a:solidFill>
                <a:schemeClr val="bg1"/>
              </a:solidFill>
              <a:latin typeface="Söhne"/>
            </a:endParaRPr>
          </a:p>
          <a:p>
            <a:pPr algn="ctr"/>
            <a:r>
              <a:rPr lang="de-AT" sz="2100" b="1" dirty="0">
                <a:solidFill>
                  <a:schemeClr val="bg1"/>
                </a:solidFill>
                <a:latin typeface="Söhne"/>
              </a:rPr>
              <a:t>Wenn der Weg sicher ist, darf es auch einmal weniger bequem sein. </a:t>
            </a:r>
          </a:p>
          <a:p>
            <a:pPr algn="ctr"/>
            <a:endParaRPr lang="de-AT" sz="2100" b="1" dirty="0">
              <a:solidFill>
                <a:schemeClr val="bg1"/>
              </a:solidFill>
              <a:latin typeface="Söhne"/>
            </a:endParaRPr>
          </a:p>
          <a:p>
            <a:pPr algn="ctr"/>
            <a:r>
              <a:rPr lang="de-AT" sz="2100" b="1" dirty="0">
                <a:solidFill>
                  <a:schemeClr val="bg1"/>
                </a:solidFill>
                <a:latin typeface="Söhne"/>
              </a:rPr>
              <a:t>Dich draußen zu bewegen und dabei neue Dinge zu erleben bereitet Dir Glück.</a:t>
            </a:r>
          </a:p>
        </p:txBody>
      </p:sp>
      <p:sp>
        <p:nvSpPr>
          <p:cNvPr id="6" name="Rechteck 5">
            <a:extLst>
              <a:ext uri="{FF2B5EF4-FFF2-40B4-BE49-F238E27FC236}">
                <a16:creationId xmlns:a16="http://schemas.microsoft.com/office/drawing/2014/main" id="{9FF97CBE-5508-6A66-BECF-CC9F7F1A65ED}"/>
              </a:ext>
            </a:extLst>
          </p:cNvPr>
          <p:cNvSpPr/>
          <p:nvPr/>
        </p:nvSpPr>
        <p:spPr>
          <a:xfrm>
            <a:off x="4333031" y="453525"/>
            <a:ext cx="9327546" cy="118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bg1"/>
                </a:solidFill>
                <a:latin typeface="FUTURA MEDIUM" panose="020B0602020204020303" pitchFamily="34" charset="-79"/>
                <a:cs typeface="FUTURA MEDIUM" panose="020B0602020204020303" pitchFamily="34" charset="-79"/>
              </a:rPr>
              <a:t>umweltbewusst</a:t>
            </a:r>
            <a:r>
              <a:rPr lang="en-US" sz="3600" b="1" dirty="0">
                <a:solidFill>
                  <a:schemeClr val="bg1"/>
                </a:solidFill>
                <a:latin typeface="FUTURA MEDIUM" panose="020B0602020204020303" pitchFamily="34" charset="-79"/>
                <a:cs typeface="FUTURA MEDIUM" panose="020B0602020204020303" pitchFamily="34" charset="-79"/>
              </a:rPr>
              <a:t> und </a:t>
            </a:r>
            <a:r>
              <a:rPr lang="en-US" sz="3600" b="1" dirty="0" err="1">
                <a:solidFill>
                  <a:schemeClr val="bg1"/>
                </a:solidFill>
                <a:latin typeface="FUTURA MEDIUM" panose="020B0602020204020303" pitchFamily="34" charset="-79"/>
                <a:cs typeface="FUTURA MEDIUM" panose="020B0602020204020303" pitchFamily="34" charset="-79"/>
              </a:rPr>
              <a:t>gesund</a:t>
            </a:r>
            <a:r>
              <a:rPr lang="en-US" sz="3600" b="1" dirty="0">
                <a:solidFill>
                  <a:schemeClr val="bg1"/>
                </a:solidFill>
                <a:latin typeface="FUTURA MEDIUM" panose="020B0602020204020303" pitchFamily="34" charset="-79"/>
                <a:cs typeface="FUTURA MEDIUM" panose="020B0602020204020303" pitchFamily="34" charset="-79"/>
              </a:rPr>
              <a:t>? </a:t>
            </a:r>
            <a:r>
              <a:rPr lang="en-US" sz="3600" b="1" dirty="0" err="1">
                <a:solidFill>
                  <a:schemeClr val="bg1"/>
                </a:solidFill>
                <a:latin typeface="FUTURA MEDIUM" panose="020B0602020204020303" pitchFamily="34" charset="-79"/>
                <a:cs typeface="FUTURA MEDIUM" panose="020B0602020204020303" pitchFamily="34" charset="-79"/>
              </a:rPr>
              <a:t>aber</a:t>
            </a:r>
            <a:r>
              <a:rPr lang="en-US" sz="3600" b="1" dirty="0">
                <a:solidFill>
                  <a:schemeClr val="bg1"/>
                </a:solidFill>
                <a:latin typeface="FUTURA MEDIUM" panose="020B0602020204020303" pitchFamily="34" charset="-79"/>
                <a:cs typeface="FUTURA MEDIUM" panose="020B0602020204020303" pitchFamily="34" charset="-79"/>
              </a:rPr>
              <a:t> </a:t>
            </a:r>
            <a:r>
              <a:rPr lang="en-US" sz="3600" b="1" dirty="0" err="1">
                <a:solidFill>
                  <a:schemeClr val="bg1"/>
                </a:solidFill>
                <a:latin typeface="FUTURA MEDIUM" panose="020B0602020204020303" pitchFamily="34" charset="-79"/>
                <a:cs typeface="FUTURA MEDIUM" panose="020B0602020204020303" pitchFamily="34" charset="-79"/>
              </a:rPr>
              <a:t>sicher</a:t>
            </a:r>
            <a:r>
              <a:rPr lang="en-US" sz="3600" b="1" dirty="0">
                <a:solidFill>
                  <a:schemeClr val="bg1"/>
                </a:solidFill>
                <a:latin typeface="FUTURA MEDIUM" panose="020B0602020204020303" pitchFamily="34" charset="-79"/>
                <a:cs typeface="FUTURA MEDIUM" panose="020B0602020204020303" pitchFamily="34" charset="-79"/>
              </a:rPr>
              <a:t>!</a:t>
            </a:r>
            <a:endParaRPr lang="de-AT" sz="3600" b="1" dirty="0">
              <a:solidFill>
                <a:schemeClr val="bg1"/>
              </a:solidFill>
              <a:latin typeface="FUTURA MEDIUM" panose="020B0602020204020303" pitchFamily="34" charset="-79"/>
              <a:cs typeface="FUTURA MEDIUM" panose="020B0602020204020303" pitchFamily="34" charset="-79"/>
            </a:endParaRPr>
          </a:p>
        </p:txBody>
      </p:sp>
      <p:sp>
        <p:nvSpPr>
          <p:cNvPr id="2" name="Rechteck 1">
            <a:extLst>
              <a:ext uri="{FF2B5EF4-FFF2-40B4-BE49-F238E27FC236}">
                <a16:creationId xmlns:a16="http://schemas.microsoft.com/office/drawing/2014/main" id="{CF76407E-F92D-366B-BF97-CC211D37F360}"/>
              </a:ext>
            </a:extLst>
          </p:cNvPr>
          <p:cNvSpPr/>
          <p:nvPr/>
        </p:nvSpPr>
        <p:spPr>
          <a:xfrm>
            <a:off x="14284712" y="1"/>
            <a:ext cx="4003289" cy="31111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700"/>
          </a:p>
        </p:txBody>
      </p:sp>
    </p:spTree>
    <p:extLst>
      <p:ext uri="{BB962C8B-B14F-4D97-AF65-F5344CB8AC3E}">
        <p14:creationId xmlns:p14="http://schemas.microsoft.com/office/powerpoint/2010/main" val="2534903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Generated by DALL·E">
            <a:extLst>
              <a:ext uri="{FF2B5EF4-FFF2-40B4-BE49-F238E27FC236}">
                <a16:creationId xmlns:a16="http://schemas.microsoft.com/office/drawing/2014/main" id="{901F80E5-5CFF-5688-59C5-9FBC40EA6D56}"/>
              </a:ext>
            </a:extLst>
          </p:cNvPr>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32958" y="693415"/>
            <a:ext cx="2439884" cy="2439884"/>
          </a:xfrm>
          <a:prstGeom prst="rect">
            <a:avLst/>
          </a:prstGeom>
          <a:noFill/>
          <a:extLst>
            <a:ext uri="{909E8E84-426E-40DD-AFC4-6F175D3DCCD1}">
              <a14:hiddenFill xmlns:a14="http://schemas.microsoft.com/office/drawing/2010/main">
                <a:solidFill>
                  <a:srgbClr val="FFFFFF"/>
                </a:solidFill>
              </a14:hiddenFill>
            </a:ext>
          </a:extLst>
        </p:spPr>
      </p:pic>
      <p:sp>
        <p:nvSpPr>
          <p:cNvPr id="48" name="Abgerundete rechteckige Legende 47">
            <a:extLst>
              <a:ext uri="{FF2B5EF4-FFF2-40B4-BE49-F238E27FC236}">
                <a16:creationId xmlns:a16="http://schemas.microsoft.com/office/drawing/2014/main" id="{044932E4-660B-3046-4230-C58FB3A44D78}"/>
              </a:ext>
            </a:extLst>
          </p:cNvPr>
          <p:cNvSpPr/>
          <p:nvPr/>
        </p:nvSpPr>
        <p:spPr>
          <a:xfrm>
            <a:off x="3349257" y="314072"/>
            <a:ext cx="10175358" cy="1491422"/>
          </a:xfrm>
          <a:prstGeom prst="wedgeRoundRectCallout">
            <a:avLst>
              <a:gd name="adj1" fmla="val -55720"/>
              <a:gd name="adj2" fmla="val -12597"/>
              <a:gd name="adj3" fmla="val 16667"/>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4" name="Textfeld 33">
            <a:extLst>
              <a:ext uri="{FF2B5EF4-FFF2-40B4-BE49-F238E27FC236}">
                <a16:creationId xmlns:a16="http://schemas.microsoft.com/office/drawing/2014/main" id="{934C2181-3FEE-77C4-4378-8EF36652086B}"/>
              </a:ext>
            </a:extLst>
          </p:cNvPr>
          <p:cNvSpPr txBox="1"/>
          <p:nvPr/>
        </p:nvSpPr>
        <p:spPr>
          <a:xfrm>
            <a:off x="4468991" y="3002211"/>
            <a:ext cx="12430125" cy="671289"/>
          </a:xfrm>
          <a:prstGeom prst="rect">
            <a:avLst/>
          </a:prstGeom>
          <a:noFill/>
        </p:spPr>
        <p:txBody>
          <a:bodyPr wrap="square" rtlCol="0" anchor="ctr" anchorCtr="0">
            <a:normAutofit fontScale="92500" lnSpcReduction="10000"/>
          </a:bodyPr>
          <a:lstStyle/>
          <a:p>
            <a:pPr algn="ctr" defTabSz="1371600">
              <a:defRPr/>
            </a:pPr>
            <a:r>
              <a:rPr lang="de-DE" sz="4200" b="1" dirty="0">
                <a:latin typeface="FUTURA MEDIUM" panose="020B0602020204020303" pitchFamily="34" charset="-79"/>
                <a:cs typeface="FUTURA MEDIUM" panose="020B0602020204020303" pitchFamily="34" charset="-79"/>
              </a:rPr>
              <a:t>Wenn ich mich im Alltag von A nach B bewege …</a:t>
            </a:r>
          </a:p>
        </p:txBody>
      </p:sp>
      <p:sp>
        <p:nvSpPr>
          <p:cNvPr id="41" name="Rechteck 40">
            <a:extLst>
              <a:ext uri="{FF2B5EF4-FFF2-40B4-BE49-F238E27FC236}">
                <a16:creationId xmlns:a16="http://schemas.microsoft.com/office/drawing/2014/main" id="{C4C32581-5A2B-532E-F234-681A79D6A16C}"/>
              </a:ext>
            </a:extLst>
          </p:cNvPr>
          <p:cNvSpPr/>
          <p:nvPr/>
        </p:nvSpPr>
        <p:spPr>
          <a:xfrm>
            <a:off x="4333031" y="453525"/>
            <a:ext cx="9327546" cy="118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bg1"/>
                </a:solidFill>
                <a:latin typeface="FUTURA MEDIUM" panose="020B0602020204020303" pitchFamily="34" charset="-79"/>
                <a:cs typeface="FUTURA MEDIUM" panose="020B0602020204020303" pitchFamily="34" charset="-79"/>
              </a:rPr>
              <a:t>umweltbewusst</a:t>
            </a:r>
            <a:r>
              <a:rPr lang="en-US" sz="3600" b="1" dirty="0">
                <a:solidFill>
                  <a:schemeClr val="bg1"/>
                </a:solidFill>
                <a:latin typeface="FUTURA MEDIUM" panose="020B0602020204020303" pitchFamily="34" charset="-79"/>
                <a:cs typeface="FUTURA MEDIUM" panose="020B0602020204020303" pitchFamily="34" charset="-79"/>
              </a:rPr>
              <a:t> und </a:t>
            </a:r>
            <a:r>
              <a:rPr lang="en-US" sz="3600" b="1" dirty="0" err="1">
                <a:solidFill>
                  <a:schemeClr val="bg1"/>
                </a:solidFill>
                <a:latin typeface="FUTURA MEDIUM" panose="020B0602020204020303" pitchFamily="34" charset="-79"/>
                <a:cs typeface="FUTURA MEDIUM" panose="020B0602020204020303" pitchFamily="34" charset="-79"/>
              </a:rPr>
              <a:t>gesund</a:t>
            </a:r>
            <a:r>
              <a:rPr lang="en-US" sz="3600" b="1" dirty="0">
                <a:solidFill>
                  <a:schemeClr val="bg1"/>
                </a:solidFill>
                <a:latin typeface="FUTURA MEDIUM" panose="020B0602020204020303" pitchFamily="34" charset="-79"/>
                <a:cs typeface="FUTURA MEDIUM" panose="020B0602020204020303" pitchFamily="34" charset="-79"/>
              </a:rPr>
              <a:t>? </a:t>
            </a:r>
            <a:r>
              <a:rPr lang="en-US" sz="3600" b="1" dirty="0" err="1">
                <a:solidFill>
                  <a:schemeClr val="bg1"/>
                </a:solidFill>
                <a:latin typeface="FUTURA MEDIUM" panose="020B0602020204020303" pitchFamily="34" charset="-79"/>
                <a:cs typeface="FUTURA MEDIUM" panose="020B0602020204020303" pitchFamily="34" charset="-79"/>
              </a:rPr>
              <a:t>aber</a:t>
            </a:r>
            <a:r>
              <a:rPr lang="en-US" sz="3600" b="1" dirty="0">
                <a:solidFill>
                  <a:schemeClr val="bg1"/>
                </a:solidFill>
                <a:latin typeface="FUTURA MEDIUM" panose="020B0602020204020303" pitchFamily="34" charset="-79"/>
                <a:cs typeface="FUTURA MEDIUM" panose="020B0602020204020303" pitchFamily="34" charset="-79"/>
              </a:rPr>
              <a:t> </a:t>
            </a:r>
            <a:r>
              <a:rPr lang="en-US" sz="3600" b="1" dirty="0" err="1">
                <a:solidFill>
                  <a:schemeClr val="bg1"/>
                </a:solidFill>
                <a:latin typeface="FUTURA MEDIUM" panose="020B0602020204020303" pitchFamily="34" charset="-79"/>
                <a:cs typeface="FUTURA MEDIUM" panose="020B0602020204020303" pitchFamily="34" charset="-79"/>
              </a:rPr>
              <a:t>sicher</a:t>
            </a:r>
            <a:r>
              <a:rPr lang="en-US" sz="3600" b="1" dirty="0">
                <a:solidFill>
                  <a:schemeClr val="bg1"/>
                </a:solidFill>
                <a:latin typeface="FUTURA MEDIUM" panose="020B0602020204020303" pitchFamily="34" charset="-79"/>
                <a:cs typeface="FUTURA MEDIUM" panose="020B0602020204020303" pitchFamily="34" charset="-79"/>
              </a:rPr>
              <a:t>!</a:t>
            </a:r>
            <a:endParaRPr lang="de-AT" sz="3600" b="1" dirty="0">
              <a:solidFill>
                <a:schemeClr val="bg1"/>
              </a:solidFill>
              <a:latin typeface="FUTURA MEDIUM" panose="020B0602020204020303" pitchFamily="34" charset="-79"/>
              <a:cs typeface="FUTURA MEDIUM" panose="020B0602020204020303" pitchFamily="34" charset="-79"/>
            </a:endParaRPr>
          </a:p>
        </p:txBody>
      </p:sp>
      <p:sp>
        <p:nvSpPr>
          <p:cNvPr id="43" name="Textplatzhalter 11">
            <a:extLst>
              <a:ext uri="{FF2B5EF4-FFF2-40B4-BE49-F238E27FC236}">
                <a16:creationId xmlns:a16="http://schemas.microsoft.com/office/drawing/2014/main" id="{2765D054-5E23-4494-AFD0-801724EDE808}"/>
              </a:ext>
            </a:extLst>
          </p:cNvPr>
          <p:cNvSpPr txBox="1">
            <a:spLocks/>
          </p:cNvSpPr>
          <p:nvPr/>
        </p:nvSpPr>
        <p:spPr>
          <a:xfrm>
            <a:off x="1442074" y="453525"/>
            <a:ext cx="3026918" cy="1188825"/>
          </a:xfrm>
          <a:prstGeom prst="rect">
            <a:avLst/>
          </a:prstGeom>
          <a:noFill/>
        </p:spPr>
        <p:txBody>
          <a:bodyPr vert="horz" lIns="137160" tIns="68580" rIns="137160" bIns="68580" rtlCol="0" anchor="ctr">
            <a:noAutofit/>
          </a:bodyPr>
          <a:lstStyle>
            <a:defPPr>
              <a:defRPr lang="de-DE"/>
            </a:defPPr>
            <a:lvl1pPr marL="0" indent="0" algn="r" defTabSz="914400" rtl="0" eaLnBrk="1" latinLnBrk="0" hangingPunct="1">
              <a:buNone/>
              <a:defRPr sz="7200" b="1" i="0" kern="1200">
                <a:ln>
                  <a:noFill/>
                </a:ln>
                <a:solidFill>
                  <a:srgbClr val="6D9454"/>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0" dirty="0">
                <a:solidFill>
                  <a:schemeClr val="bg1"/>
                </a:solidFill>
              </a:rPr>
              <a:t>3</a:t>
            </a:r>
            <a:endParaRPr lang="de-AT" sz="12000" dirty="0">
              <a:solidFill>
                <a:schemeClr val="bg1"/>
              </a:solidFill>
            </a:endParaRPr>
          </a:p>
        </p:txBody>
      </p:sp>
      <p:sp>
        <p:nvSpPr>
          <p:cNvPr id="49" name="Abgerundetes Rechteck 48">
            <a:extLst>
              <a:ext uri="{FF2B5EF4-FFF2-40B4-BE49-F238E27FC236}">
                <a16:creationId xmlns:a16="http://schemas.microsoft.com/office/drawing/2014/main" id="{7A51EE17-89C8-B866-A5DC-35A35F96DD96}"/>
              </a:ext>
            </a:extLst>
          </p:cNvPr>
          <p:cNvSpPr/>
          <p:nvPr/>
        </p:nvSpPr>
        <p:spPr>
          <a:xfrm>
            <a:off x="477004" y="3606626"/>
            <a:ext cx="2455940" cy="5601083"/>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de-AT" sz="2100" b="1" dirty="0">
                <a:solidFill>
                  <a:schemeClr val="bg1"/>
                </a:solidFill>
                <a:latin typeface="Söhne"/>
              </a:rPr>
              <a:t>Du bist umweltbewusst und schätzt die Bewegung in der Natur. Dabei darf es auch einmal weniger bequem sein. </a:t>
            </a:r>
          </a:p>
          <a:p>
            <a:pPr algn="ctr"/>
            <a:endParaRPr lang="de-AT" sz="2100" b="1" dirty="0">
              <a:solidFill>
                <a:schemeClr val="bg1"/>
              </a:solidFill>
              <a:latin typeface="Söhne"/>
            </a:endParaRPr>
          </a:p>
          <a:p>
            <a:pPr algn="ctr"/>
            <a:r>
              <a:rPr lang="de-AT" sz="2100" b="1" dirty="0">
                <a:solidFill>
                  <a:schemeClr val="bg1"/>
                </a:solidFill>
                <a:latin typeface="Söhne"/>
              </a:rPr>
              <a:t>Dich alleine auf sicheren und bekannten Wegen draußen zu bewegen und dabei neue Dinge zu erleben bereitet Dir Glück.</a:t>
            </a:r>
          </a:p>
        </p:txBody>
      </p:sp>
      <p:pic>
        <p:nvPicPr>
          <p:cNvPr id="2" name="Grafik 1">
            <a:extLst>
              <a:ext uri="{FF2B5EF4-FFF2-40B4-BE49-F238E27FC236}">
                <a16:creationId xmlns:a16="http://schemas.microsoft.com/office/drawing/2014/main" id="{B0B0D8C0-46E8-0240-8C26-1F9C29FADAC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62708" y="3763823"/>
            <a:ext cx="5151101" cy="5400000"/>
          </a:xfrm>
          <a:prstGeom prst="rect">
            <a:avLst/>
          </a:prstGeom>
        </p:spPr>
      </p:pic>
      <p:sp>
        <p:nvSpPr>
          <p:cNvPr id="3" name="Textfeld 2">
            <a:extLst>
              <a:ext uri="{FF2B5EF4-FFF2-40B4-BE49-F238E27FC236}">
                <a16:creationId xmlns:a16="http://schemas.microsoft.com/office/drawing/2014/main" id="{C0921FC2-4589-A493-8C98-D5AD8CBCC0FF}"/>
              </a:ext>
            </a:extLst>
          </p:cNvPr>
          <p:cNvSpPr txBox="1"/>
          <p:nvPr/>
        </p:nvSpPr>
        <p:spPr>
          <a:xfrm>
            <a:off x="4203188" y="3971571"/>
            <a:ext cx="5803673" cy="5655394"/>
          </a:xfrm>
          <a:prstGeom prst="rect">
            <a:avLst/>
          </a:prstGeom>
          <a:noFill/>
        </p:spPr>
        <p:txBody>
          <a:bodyPr wrap="square">
            <a:spAutoFit/>
          </a:bodyPr>
          <a:lstStyle/>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+3	… </a:t>
            </a:r>
            <a:r>
              <a:rPr lang="de-AT" sz="2700" dirty="0">
                <a:latin typeface="Arial Narrow" panose="020B0604020202020204" pitchFamily="34" charset="0"/>
                <a:cs typeface="Arial Narrow" panose="020B0604020202020204" pitchFamily="34" charset="0"/>
              </a:rPr>
              <a:t>mache ich mir dabei auch </a:t>
            </a:r>
            <a:r>
              <a:rPr lang="de-AT" sz="2700" b="1" dirty="0">
                <a:latin typeface="Arial Narrow" panose="020B0604020202020204" pitchFamily="34" charset="0"/>
                <a:cs typeface="Arial Narrow" panose="020B0604020202020204" pitchFamily="34" charset="0"/>
              </a:rPr>
              <a:t>Gedanken über die</a:t>
            </a:r>
            <a:r>
              <a:rPr lang="de-AT" sz="2700" dirty="0">
                <a:latin typeface="Arial Narrow" panose="020B0604020202020204" pitchFamily="34" charset="0"/>
                <a:cs typeface="Arial Narrow" panose="020B0604020202020204" pitchFamily="34" charset="0"/>
              </a:rPr>
              <a:t> </a:t>
            </a:r>
            <a:r>
              <a:rPr lang="de-AT" sz="2700" b="1" dirty="0">
                <a:latin typeface="Arial Narrow" panose="020B0604020202020204" pitchFamily="34" charset="0"/>
                <a:cs typeface="Arial Narrow" panose="020B0604020202020204" pitchFamily="34" charset="0"/>
              </a:rPr>
              <a:t>Umwelt</a:t>
            </a:r>
            <a:r>
              <a:rPr lang="de-AT" sz="2700" b="1" dirty="0">
                <a:latin typeface="Arial Narrow" panose="020B0604020202020204" pitchFamily="34" charset="0"/>
                <a:ea typeface="Calibri" panose="020F0502020204030204" pitchFamily="34" charset="0"/>
                <a:cs typeface="Arial Narrow" panose="020B0604020202020204" pitchFamily="34" charset="0"/>
              </a:rPr>
              <a:t>.</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+3	… bevorzuge ich Wege, wo ich </a:t>
            </a:r>
            <a:r>
              <a:rPr lang="de-AT" sz="2700" b="1" dirty="0">
                <a:latin typeface="Arial Narrow" panose="020B0604020202020204" pitchFamily="34" charset="0"/>
                <a:ea typeface="Calibri" panose="020F0502020204030204" pitchFamily="34" charset="0"/>
                <a:cs typeface="Arial Narrow" panose="020B0604020202020204" pitchFamily="34" charset="0"/>
              </a:rPr>
              <a:t>Tiere und Pflanzen</a:t>
            </a:r>
            <a:r>
              <a:rPr lang="de-AT" sz="2700" dirty="0">
                <a:latin typeface="Arial Narrow" panose="020B0604020202020204" pitchFamily="34" charset="0"/>
                <a:ea typeface="Calibri" panose="020F0502020204030204" pitchFamily="34" charset="0"/>
                <a:cs typeface="Arial Narrow" panose="020B0604020202020204" pitchFamily="34" charset="0"/>
              </a:rPr>
              <a:t> sehen kann.</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will ich etwas für meine </a:t>
            </a:r>
            <a:r>
              <a:rPr lang="de-AT" sz="2700" b="1" dirty="0">
                <a:latin typeface="Arial Narrow" panose="020B0604020202020204" pitchFamily="34" charset="0"/>
                <a:ea typeface="Calibri" panose="020F0502020204030204" pitchFamily="34" charset="0"/>
                <a:cs typeface="Arial Narrow" panose="020B0604020202020204" pitchFamily="34" charset="0"/>
              </a:rPr>
              <a:t>Gesundheit </a:t>
            </a:r>
            <a:r>
              <a:rPr lang="de-AT" sz="2700" dirty="0">
                <a:latin typeface="Arial Narrow" panose="020B0604020202020204" pitchFamily="34" charset="0"/>
                <a:ea typeface="Calibri" panose="020F0502020204030204" pitchFamily="34" charset="0"/>
                <a:cs typeface="Arial Narrow" panose="020B0604020202020204" pitchFamily="34" charset="0"/>
              </a:rPr>
              <a:t>tun.</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 </a:t>
            </a:r>
            <a:r>
              <a:rPr lang="de-AT" sz="2700" dirty="0">
                <a:latin typeface="Arial Narrow" panose="020B0604020202020204" pitchFamily="34" charset="0"/>
                <a:cs typeface="Arial Narrow" panose="020B0604020202020204" pitchFamily="34" charset="0"/>
              </a:rPr>
              <a:t>vermeide ich es, </a:t>
            </a:r>
            <a:r>
              <a:rPr lang="de-AT" sz="2700" b="1" dirty="0">
                <a:latin typeface="Arial Narrow" panose="020B0604020202020204" pitchFamily="34" charset="0"/>
                <a:cs typeface="Arial Narrow" panose="020B0604020202020204" pitchFamily="34" charset="0"/>
              </a:rPr>
              <a:t>allein an unbekannten Orten </a:t>
            </a:r>
            <a:r>
              <a:rPr lang="de-AT" sz="2700" dirty="0">
                <a:latin typeface="Arial Narrow" panose="020B0604020202020204" pitchFamily="34" charset="0"/>
                <a:cs typeface="Arial Narrow" panose="020B0604020202020204" pitchFamily="34" charset="0"/>
              </a:rPr>
              <a:t>zu sein.</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 sind mir </a:t>
            </a:r>
            <a:r>
              <a:rPr lang="de-AT" sz="2700" b="1" dirty="0">
                <a:latin typeface="Arial Narrow" panose="020B0604020202020204" pitchFamily="34" charset="0"/>
                <a:ea typeface="Calibri" panose="020F0502020204030204" pitchFamily="34" charset="0"/>
                <a:cs typeface="Arial Narrow" panose="020B0604020202020204" pitchFamily="34" charset="0"/>
              </a:rPr>
              <a:t>beleuchtete und sichere Wege </a:t>
            </a:r>
            <a:r>
              <a:rPr lang="de-AT" sz="2700" dirty="0">
                <a:latin typeface="Arial Narrow" panose="020B0604020202020204" pitchFamily="34" charset="0"/>
                <a:ea typeface="Calibri" panose="020F0502020204030204" pitchFamily="34" charset="0"/>
                <a:cs typeface="Arial Narrow" panose="020B0604020202020204" pitchFamily="34" charset="0"/>
              </a:rPr>
              <a:t>wichtig.</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+1	… will ich unterwegs </a:t>
            </a:r>
            <a:r>
              <a:rPr lang="de-AT" sz="2700" b="1" dirty="0">
                <a:latin typeface="Arial Narrow" panose="020B0604020202020204" pitchFamily="34" charset="0"/>
                <a:ea typeface="Calibri" panose="020F0502020204030204" pitchFamily="34" charset="0"/>
                <a:cs typeface="Arial Narrow" panose="020B0604020202020204" pitchFamily="34" charset="0"/>
              </a:rPr>
              <a:t>neue Dinge sehen und erleben</a:t>
            </a:r>
            <a:r>
              <a:rPr lang="de-AT" sz="2700" dirty="0">
                <a:latin typeface="Arial Narrow" panose="020B0604020202020204" pitchFamily="34" charset="0"/>
                <a:ea typeface="Calibri" panose="020F0502020204030204" pitchFamily="34" charset="0"/>
                <a:cs typeface="Arial Narrow" panose="020B0604020202020204" pitchFamily="34" charset="0"/>
              </a:rPr>
              <a:t>.</a:t>
            </a:r>
          </a:p>
        </p:txBody>
      </p:sp>
      <p:sp>
        <p:nvSpPr>
          <p:cNvPr id="6" name="Textfeld 5">
            <a:extLst>
              <a:ext uri="{FF2B5EF4-FFF2-40B4-BE49-F238E27FC236}">
                <a16:creationId xmlns:a16="http://schemas.microsoft.com/office/drawing/2014/main" id="{BCECB899-C260-85C4-796B-6B4D5E0D9DEA}"/>
              </a:ext>
            </a:extLst>
          </p:cNvPr>
          <p:cNvSpPr txBox="1"/>
          <p:nvPr/>
        </p:nvSpPr>
        <p:spPr>
          <a:xfrm>
            <a:off x="10894700" y="4142857"/>
            <a:ext cx="5803673" cy="3877985"/>
          </a:xfrm>
          <a:prstGeom prst="rect">
            <a:avLst/>
          </a:prstGeom>
          <a:noFill/>
        </p:spPr>
        <p:txBody>
          <a:bodyPr wrap="square">
            <a:spAutoFit/>
          </a:bodyPr>
          <a:lstStyle/>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-3	… probiere ich gerne </a:t>
            </a:r>
            <a:r>
              <a:rPr lang="de-AT" sz="2700" b="1" dirty="0">
                <a:latin typeface="Arial Narrow" panose="020B0604020202020204" pitchFamily="34" charset="0"/>
                <a:ea typeface="Calibri" panose="020F0502020204030204" pitchFamily="34" charset="0"/>
                <a:cs typeface="Arial Narrow" panose="020B0604020202020204" pitchFamily="34" charset="0"/>
              </a:rPr>
              <a:t>neue Wege</a:t>
            </a:r>
            <a:r>
              <a:rPr lang="de-AT" sz="2700" dirty="0">
                <a:latin typeface="Arial Narrow" panose="020B0604020202020204" pitchFamily="34" charset="0"/>
                <a:ea typeface="Calibri" panose="020F0502020204030204" pitchFamily="34" charset="0"/>
                <a:cs typeface="Arial Narrow" panose="020B0604020202020204" pitchFamily="34" charset="0"/>
              </a:rPr>
              <a:t> aus.</a:t>
            </a:r>
          </a:p>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-3	... mache ich mir </a:t>
            </a:r>
            <a:r>
              <a:rPr lang="de-AT" sz="2700" b="1" dirty="0">
                <a:latin typeface="Arial Narrow" panose="020B0604020202020204" pitchFamily="34" charset="0"/>
                <a:ea typeface="Calibri" panose="020F0502020204030204" pitchFamily="34" charset="0"/>
                <a:cs typeface="Arial Narrow" panose="020B0604020202020204" pitchFamily="34" charset="0"/>
              </a:rPr>
              <a:t>Sorgen, ob ich genug Platz habe </a:t>
            </a:r>
            <a:r>
              <a:rPr lang="de-AT" sz="2700" dirty="0">
                <a:latin typeface="Arial Narrow" panose="020B0604020202020204" pitchFamily="34" charset="0"/>
                <a:ea typeface="Calibri" panose="020F0502020204030204" pitchFamily="34" charset="0"/>
                <a:cs typeface="Arial Narrow" panose="020B0604020202020204" pitchFamily="34" charset="0"/>
              </a:rPr>
              <a:t>(im Bus oder am Radweg).</a:t>
            </a:r>
          </a:p>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 orientiere ich mich daran, wie sich </a:t>
            </a:r>
            <a:r>
              <a:rPr lang="de-AT" sz="2700" b="1" dirty="0">
                <a:latin typeface="Arial Narrow" panose="020B0604020202020204" pitchFamily="34" charset="0"/>
                <a:ea typeface="Calibri" panose="020F0502020204030204" pitchFamily="34" charset="0"/>
                <a:cs typeface="Arial Narrow" panose="020B0604020202020204" pitchFamily="34" charset="0"/>
              </a:rPr>
              <a:t>meine Freunde </a:t>
            </a:r>
            <a:r>
              <a:rPr lang="de-AT" sz="2700" dirty="0">
                <a:latin typeface="Arial Narrow" panose="020B0604020202020204" pitchFamily="34" charset="0"/>
                <a:ea typeface="Calibri" panose="020F0502020204030204" pitchFamily="34" charset="0"/>
                <a:cs typeface="Arial Narrow" panose="020B0604020202020204" pitchFamily="34" charset="0"/>
              </a:rPr>
              <a:t>bewegen.</a:t>
            </a:r>
          </a:p>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 will ich es dabei </a:t>
            </a:r>
            <a:r>
              <a:rPr lang="de-AT" sz="2700" b="1" dirty="0">
                <a:latin typeface="Arial Narrow" panose="020B0604020202020204" pitchFamily="34" charset="0"/>
                <a:ea typeface="Calibri" panose="020F0502020204030204" pitchFamily="34" charset="0"/>
                <a:cs typeface="Arial Narrow" panose="020B0604020202020204" pitchFamily="34" charset="0"/>
              </a:rPr>
              <a:t>bequem </a:t>
            </a:r>
            <a:r>
              <a:rPr lang="de-AT" sz="2700" dirty="0">
                <a:latin typeface="Arial Narrow" panose="020B0604020202020204" pitchFamily="34" charset="0"/>
                <a:ea typeface="Calibri" panose="020F0502020204030204" pitchFamily="34" charset="0"/>
                <a:cs typeface="Arial Narrow" panose="020B0604020202020204" pitchFamily="34" charset="0"/>
              </a:rPr>
              <a:t>haben.</a:t>
            </a:r>
          </a:p>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 mag ich es, wenn ich auf meinem Weg </a:t>
            </a:r>
            <a:r>
              <a:rPr lang="de-AT" sz="2700" b="1" dirty="0">
                <a:latin typeface="Arial Narrow" panose="020B0604020202020204" pitchFamily="34" charset="0"/>
                <a:ea typeface="Calibri" panose="020F0502020204030204" pitchFamily="34" charset="0"/>
                <a:cs typeface="Arial Narrow" panose="020B0604020202020204" pitchFamily="34" charset="0"/>
              </a:rPr>
              <a:t>Freunde treffe oder Leute kennenlerne</a:t>
            </a:r>
            <a:r>
              <a:rPr lang="de-AT" sz="2700" dirty="0">
                <a:latin typeface="Arial Narrow" panose="020B0604020202020204" pitchFamily="34" charset="0"/>
                <a:ea typeface="Calibri" panose="020F0502020204030204" pitchFamily="34" charset="0"/>
                <a:cs typeface="Arial Narrow" panose="020B0604020202020204" pitchFamily="34" charset="0"/>
              </a:rPr>
              <a:t>.</a:t>
            </a:r>
          </a:p>
        </p:txBody>
      </p:sp>
      <p:pic>
        <p:nvPicPr>
          <p:cNvPr id="7" name="Grafik 6">
            <a:extLst>
              <a:ext uri="{FF2B5EF4-FFF2-40B4-BE49-F238E27FC236}">
                <a16:creationId xmlns:a16="http://schemas.microsoft.com/office/drawing/2014/main" id="{53F2B8E8-5D28-6BF0-935B-E5972DF1459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10684054" y="4273133"/>
            <a:ext cx="5494733" cy="5400000"/>
          </a:xfrm>
          <a:prstGeom prst="rect">
            <a:avLst/>
          </a:prstGeom>
        </p:spPr>
      </p:pic>
      <p:pic>
        <p:nvPicPr>
          <p:cNvPr id="8" name="Grafik 7">
            <a:extLst>
              <a:ext uri="{FF2B5EF4-FFF2-40B4-BE49-F238E27FC236}">
                <a16:creationId xmlns:a16="http://schemas.microsoft.com/office/drawing/2014/main" id="{4389D513-D008-5C18-8470-E81F39D185FD}"/>
              </a:ext>
            </a:extLst>
          </p:cNvPr>
          <p:cNvPicPr>
            <a:picLocks noChangeAspect="1"/>
          </p:cNvPicPr>
          <p:nvPr/>
        </p:nvPicPr>
        <p:blipFill>
          <a:blip r:embed="rId9"/>
          <a:stretch>
            <a:fillRect/>
          </a:stretch>
        </p:blipFill>
        <p:spPr>
          <a:xfrm>
            <a:off x="13620734" y="223622"/>
            <a:ext cx="3993204" cy="2158092"/>
          </a:xfrm>
          <a:prstGeom prst="rect">
            <a:avLst/>
          </a:prstGeom>
        </p:spPr>
      </p:pic>
    </p:spTree>
    <p:extLst>
      <p:ext uri="{BB962C8B-B14F-4D97-AF65-F5344CB8AC3E}">
        <p14:creationId xmlns:p14="http://schemas.microsoft.com/office/powerpoint/2010/main" val="1140979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14" descr="Generated by DALL·E">
            <a:extLst>
              <a:ext uri="{FF2B5EF4-FFF2-40B4-BE49-F238E27FC236}">
                <a16:creationId xmlns:a16="http://schemas.microsoft.com/office/drawing/2014/main" id="{901F80E5-5CFF-5688-59C5-9FBC40EA6D56}"/>
              </a:ext>
            </a:extLst>
          </p:cNvPr>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32958" y="693415"/>
            <a:ext cx="2439884" cy="2439884"/>
          </a:xfrm>
          <a:prstGeom prst="rect">
            <a:avLst/>
          </a:prstGeom>
          <a:noFill/>
          <a:extLst>
            <a:ext uri="{909E8E84-426E-40DD-AFC4-6F175D3DCCD1}">
              <a14:hiddenFill xmlns:a14="http://schemas.microsoft.com/office/drawing/2010/main">
                <a:solidFill>
                  <a:srgbClr val="FFFFFF"/>
                </a:solidFill>
              </a14:hiddenFill>
            </a:ext>
          </a:extLst>
        </p:spPr>
      </p:pic>
      <p:sp>
        <p:nvSpPr>
          <p:cNvPr id="48" name="Abgerundete rechteckige Legende 47">
            <a:extLst>
              <a:ext uri="{FF2B5EF4-FFF2-40B4-BE49-F238E27FC236}">
                <a16:creationId xmlns:a16="http://schemas.microsoft.com/office/drawing/2014/main" id="{044932E4-660B-3046-4230-C58FB3A44D78}"/>
              </a:ext>
            </a:extLst>
          </p:cNvPr>
          <p:cNvSpPr/>
          <p:nvPr/>
        </p:nvSpPr>
        <p:spPr>
          <a:xfrm>
            <a:off x="3349257" y="314072"/>
            <a:ext cx="10175358" cy="1491422"/>
          </a:xfrm>
          <a:prstGeom prst="wedgeRoundRectCallout">
            <a:avLst>
              <a:gd name="adj1" fmla="val -55720"/>
              <a:gd name="adj2" fmla="val -12597"/>
              <a:gd name="adj3" fmla="val 16667"/>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1" name="Rechteck 40">
            <a:extLst>
              <a:ext uri="{FF2B5EF4-FFF2-40B4-BE49-F238E27FC236}">
                <a16:creationId xmlns:a16="http://schemas.microsoft.com/office/drawing/2014/main" id="{C4C32581-5A2B-532E-F234-681A79D6A16C}"/>
              </a:ext>
            </a:extLst>
          </p:cNvPr>
          <p:cNvSpPr/>
          <p:nvPr/>
        </p:nvSpPr>
        <p:spPr>
          <a:xfrm>
            <a:off x="4333031" y="439218"/>
            <a:ext cx="9327546" cy="118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bg1"/>
                </a:solidFill>
                <a:latin typeface="FUTURA MEDIUM" panose="020B0602020204020303" pitchFamily="34" charset="-79"/>
                <a:cs typeface="FUTURA MEDIUM" panose="020B0602020204020303" pitchFamily="34" charset="-79"/>
              </a:rPr>
              <a:t>umweltbewusst</a:t>
            </a:r>
            <a:r>
              <a:rPr lang="en-US" sz="3600" b="1" dirty="0">
                <a:solidFill>
                  <a:schemeClr val="bg1"/>
                </a:solidFill>
                <a:latin typeface="FUTURA MEDIUM" panose="020B0602020204020303" pitchFamily="34" charset="-79"/>
                <a:cs typeface="FUTURA MEDIUM" panose="020B0602020204020303" pitchFamily="34" charset="-79"/>
              </a:rPr>
              <a:t> und </a:t>
            </a:r>
            <a:r>
              <a:rPr lang="en-US" sz="3600" b="1" dirty="0" err="1">
                <a:solidFill>
                  <a:schemeClr val="bg1"/>
                </a:solidFill>
                <a:latin typeface="FUTURA MEDIUM" panose="020B0602020204020303" pitchFamily="34" charset="-79"/>
                <a:cs typeface="FUTURA MEDIUM" panose="020B0602020204020303" pitchFamily="34" charset="-79"/>
              </a:rPr>
              <a:t>gesund</a:t>
            </a:r>
            <a:r>
              <a:rPr lang="en-US" sz="3600" b="1" dirty="0">
                <a:solidFill>
                  <a:schemeClr val="bg1"/>
                </a:solidFill>
                <a:latin typeface="FUTURA MEDIUM" panose="020B0602020204020303" pitchFamily="34" charset="-79"/>
                <a:cs typeface="FUTURA MEDIUM" panose="020B0602020204020303" pitchFamily="34" charset="-79"/>
              </a:rPr>
              <a:t>? </a:t>
            </a:r>
            <a:r>
              <a:rPr lang="en-US" sz="3600" b="1" dirty="0" err="1">
                <a:solidFill>
                  <a:schemeClr val="bg1"/>
                </a:solidFill>
                <a:latin typeface="FUTURA MEDIUM" panose="020B0602020204020303" pitchFamily="34" charset="-79"/>
                <a:cs typeface="FUTURA MEDIUM" panose="020B0602020204020303" pitchFamily="34" charset="-79"/>
              </a:rPr>
              <a:t>aber</a:t>
            </a:r>
            <a:r>
              <a:rPr lang="en-US" sz="3600" b="1" dirty="0">
                <a:solidFill>
                  <a:schemeClr val="bg1"/>
                </a:solidFill>
                <a:latin typeface="FUTURA MEDIUM" panose="020B0602020204020303" pitchFamily="34" charset="-79"/>
                <a:cs typeface="FUTURA MEDIUM" panose="020B0602020204020303" pitchFamily="34" charset="-79"/>
              </a:rPr>
              <a:t> </a:t>
            </a:r>
            <a:r>
              <a:rPr lang="en-US" sz="3600" b="1" dirty="0" err="1">
                <a:solidFill>
                  <a:schemeClr val="bg1"/>
                </a:solidFill>
                <a:latin typeface="FUTURA MEDIUM" panose="020B0602020204020303" pitchFamily="34" charset="-79"/>
                <a:cs typeface="FUTURA MEDIUM" panose="020B0602020204020303" pitchFamily="34" charset="-79"/>
              </a:rPr>
              <a:t>sicher</a:t>
            </a:r>
            <a:r>
              <a:rPr lang="en-US" sz="3600" b="1" dirty="0">
                <a:solidFill>
                  <a:schemeClr val="bg1"/>
                </a:solidFill>
                <a:latin typeface="FUTURA MEDIUM" panose="020B0602020204020303" pitchFamily="34" charset="-79"/>
                <a:cs typeface="FUTURA MEDIUM" panose="020B0602020204020303" pitchFamily="34" charset="-79"/>
              </a:rPr>
              <a:t>!</a:t>
            </a:r>
            <a:endParaRPr lang="de-AT" sz="3600" b="1" dirty="0">
              <a:solidFill>
                <a:schemeClr val="bg1"/>
              </a:solidFill>
              <a:latin typeface="FUTURA MEDIUM" panose="020B0602020204020303" pitchFamily="34" charset="-79"/>
              <a:cs typeface="FUTURA MEDIUM" panose="020B0602020204020303" pitchFamily="34" charset="-79"/>
            </a:endParaRPr>
          </a:p>
        </p:txBody>
      </p:sp>
      <p:sp>
        <p:nvSpPr>
          <p:cNvPr id="43" name="Textplatzhalter 11">
            <a:extLst>
              <a:ext uri="{FF2B5EF4-FFF2-40B4-BE49-F238E27FC236}">
                <a16:creationId xmlns:a16="http://schemas.microsoft.com/office/drawing/2014/main" id="{2765D054-5E23-4494-AFD0-801724EDE808}"/>
              </a:ext>
            </a:extLst>
          </p:cNvPr>
          <p:cNvSpPr txBox="1">
            <a:spLocks/>
          </p:cNvSpPr>
          <p:nvPr/>
        </p:nvSpPr>
        <p:spPr>
          <a:xfrm>
            <a:off x="1442074" y="453525"/>
            <a:ext cx="3026918" cy="1188825"/>
          </a:xfrm>
          <a:prstGeom prst="rect">
            <a:avLst/>
          </a:prstGeom>
          <a:noFill/>
        </p:spPr>
        <p:txBody>
          <a:bodyPr vert="horz" lIns="137160" tIns="68580" rIns="137160" bIns="68580" rtlCol="0" anchor="ctr">
            <a:noAutofit/>
          </a:bodyPr>
          <a:lstStyle>
            <a:defPPr>
              <a:defRPr lang="de-DE"/>
            </a:defPPr>
            <a:lvl1pPr marL="0" indent="0" algn="r" defTabSz="914400" rtl="0" eaLnBrk="1" latinLnBrk="0" hangingPunct="1">
              <a:buNone/>
              <a:defRPr sz="7200" b="1" i="0" kern="1200">
                <a:ln>
                  <a:noFill/>
                </a:ln>
                <a:solidFill>
                  <a:srgbClr val="6D9454"/>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0" dirty="0">
                <a:solidFill>
                  <a:schemeClr val="bg1"/>
                </a:solidFill>
              </a:rPr>
              <a:t>3</a:t>
            </a:r>
            <a:endParaRPr lang="de-AT" sz="12000" dirty="0">
              <a:solidFill>
                <a:schemeClr val="bg1"/>
              </a:solidFill>
            </a:endParaRPr>
          </a:p>
        </p:txBody>
      </p:sp>
      <p:sp>
        <p:nvSpPr>
          <p:cNvPr id="49" name="Abgerundetes Rechteck 48">
            <a:extLst>
              <a:ext uri="{FF2B5EF4-FFF2-40B4-BE49-F238E27FC236}">
                <a16:creationId xmlns:a16="http://schemas.microsoft.com/office/drawing/2014/main" id="{7A51EE17-89C8-B866-A5DC-35A35F96DD96}"/>
              </a:ext>
            </a:extLst>
          </p:cNvPr>
          <p:cNvSpPr/>
          <p:nvPr/>
        </p:nvSpPr>
        <p:spPr>
          <a:xfrm>
            <a:off x="477004" y="3606626"/>
            <a:ext cx="2455940" cy="5601083"/>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de-AT" sz="2100" b="1" dirty="0">
                <a:solidFill>
                  <a:schemeClr val="bg1"/>
                </a:solidFill>
                <a:latin typeface="Söhne"/>
              </a:rPr>
              <a:t>Du bist umweltbewusst und schätzt die Bewegung in der Natur. Dabei darf es auch einmal weniger bequem sein. </a:t>
            </a:r>
          </a:p>
          <a:p>
            <a:pPr algn="ctr"/>
            <a:endParaRPr lang="de-AT" sz="2100" b="1" dirty="0">
              <a:solidFill>
                <a:schemeClr val="bg1"/>
              </a:solidFill>
              <a:latin typeface="Söhne"/>
            </a:endParaRPr>
          </a:p>
          <a:p>
            <a:pPr algn="ctr"/>
            <a:r>
              <a:rPr lang="de-AT" sz="2100" b="1" dirty="0">
                <a:solidFill>
                  <a:schemeClr val="bg1"/>
                </a:solidFill>
                <a:latin typeface="Söhne"/>
              </a:rPr>
              <a:t>Dich alleine auf sicheren und bekannten Wegen draußen zu bewegen und dabei neue Dinge zu erleben bereitet Dir Glück.</a:t>
            </a:r>
          </a:p>
        </p:txBody>
      </p:sp>
      <p:pic>
        <p:nvPicPr>
          <p:cNvPr id="8" name="Grafik 7">
            <a:extLst>
              <a:ext uri="{FF2B5EF4-FFF2-40B4-BE49-F238E27FC236}">
                <a16:creationId xmlns:a16="http://schemas.microsoft.com/office/drawing/2014/main" id="{4389D513-D008-5C18-8470-E81F39D185FD}"/>
              </a:ext>
            </a:extLst>
          </p:cNvPr>
          <p:cNvPicPr>
            <a:picLocks noChangeAspect="1"/>
          </p:cNvPicPr>
          <p:nvPr/>
        </p:nvPicPr>
        <p:blipFill>
          <a:blip r:embed="rId5"/>
          <a:stretch>
            <a:fillRect/>
          </a:stretch>
        </p:blipFill>
        <p:spPr>
          <a:xfrm>
            <a:off x="13620734" y="223622"/>
            <a:ext cx="3993204" cy="2158092"/>
          </a:xfrm>
          <a:prstGeom prst="rect">
            <a:avLst/>
          </a:prstGeom>
        </p:spPr>
      </p:pic>
      <p:sp>
        <p:nvSpPr>
          <p:cNvPr id="10" name="Inhaltsplatzhalter 2">
            <a:extLst>
              <a:ext uri="{FF2B5EF4-FFF2-40B4-BE49-F238E27FC236}">
                <a16:creationId xmlns:a16="http://schemas.microsoft.com/office/drawing/2014/main" id="{526B57EC-B33A-0465-185D-4C0B5988C091}"/>
              </a:ext>
            </a:extLst>
          </p:cNvPr>
          <p:cNvSpPr txBox="1">
            <a:spLocks/>
          </p:cNvSpPr>
          <p:nvPr/>
        </p:nvSpPr>
        <p:spPr>
          <a:xfrm>
            <a:off x="3548860" y="2738052"/>
            <a:ext cx="14065079" cy="694262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4200" dirty="0">
                <a:solidFill>
                  <a:srgbClr val="374151"/>
                </a:solidFill>
                <a:latin typeface="Söhne"/>
              </a:rPr>
              <a:t>Du legst besonderen Wert auf </a:t>
            </a:r>
            <a:r>
              <a:rPr lang="de-AT" sz="4200" b="1" dirty="0">
                <a:solidFill>
                  <a:srgbClr val="374151"/>
                </a:solidFill>
                <a:latin typeface="Söhne"/>
              </a:rPr>
              <a:t>Umweltbewusstsein</a:t>
            </a:r>
            <a:r>
              <a:rPr lang="de-AT" sz="4200" dirty="0">
                <a:solidFill>
                  <a:srgbClr val="374151"/>
                </a:solidFill>
                <a:latin typeface="Söhne"/>
              </a:rPr>
              <a:t> (+3) und machst Dir Gedanken über die </a:t>
            </a:r>
            <a:r>
              <a:rPr lang="de-AT" sz="4200" b="1" dirty="0">
                <a:solidFill>
                  <a:srgbClr val="374151"/>
                </a:solidFill>
                <a:latin typeface="Söhne"/>
              </a:rPr>
              <a:t>Auswirkungen Deiner Handlungen auf die Umwelt </a:t>
            </a:r>
            <a:r>
              <a:rPr lang="de-AT" sz="4200" dirty="0">
                <a:solidFill>
                  <a:srgbClr val="374151"/>
                </a:solidFill>
                <a:latin typeface="Söhne"/>
              </a:rPr>
              <a:t>(+1). Du nutzt gerne Wege, auf denen Du </a:t>
            </a:r>
            <a:r>
              <a:rPr lang="de-AT" sz="4200" b="1" dirty="0">
                <a:solidFill>
                  <a:srgbClr val="374151"/>
                </a:solidFill>
                <a:latin typeface="Söhne"/>
              </a:rPr>
              <a:t>Tiere und Pflanzen beobachten</a:t>
            </a:r>
            <a:r>
              <a:rPr lang="de-AT" sz="4200" dirty="0">
                <a:solidFill>
                  <a:srgbClr val="374151"/>
                </a:solidFill>
                <a:latin typeface="Söhne"/>
              </a:rPr>
              <a:t> kannst (+3), wobei </a:t>
            </a:r>
            <a:r>
              <a:rPr lang="de-AT" sz="4200" b="1" dirty="0">
                <a:solidFill>
                  <a:srgbClr val="374151"/>
                </a:solidFill>
                <a:latin typeface="Söhne"/>
              </a:rPr>
              <a:t>Du gewohnte Wege </a:t>
            </a:r>
            <a:r>
              <a:rPr lang="de-AT" sz="4200" dirty="0">
                <a:solidFill>
                  <a:srgbClr val="374151"/>
                </a:solidFill>
                <a:latin typeface="Söhne"/>
              </a:rPr>
              <a:t>bevorzugst. Auch Deine </a:t>
            </a:r>
            <a:r>
              <a:rPr lang="de-AT" sz="4200" b="1" dirty="0">
                <a:solidFill>
                  <a:srgbClr val="374151"/>
                </a:solidFill>
                <a:latin typeface="Söhne"/>
              </a:rPr>
              <a:t>Gesundheit und sportliche Aktivität </a:t>
            </a:r>
            <a:r>
              <a:rPr lang="de-AT" sz="4200" dirty="0">
                <a:solidFill>
                  <a:srgbClr val="374151"/>
                </a:solidFill>
                <a:latin typeface="Söhne"/>
              </a:rPr>
              <a:t>sind Dir unterwegs ein Anliegen (+2). Wenn Du draußen </a:t>
            </a:r>
            <a:r>
              <a:rPr lang="de-AT" sz="4200" b="1" dirty="0">
                <a:solidFill>
                  <a:srgbClr val="374151"/>
                </a:solidFill>
                <a:latin typeface="Söhne"/>
              </a:rPr>
              <a:t>neue Dinge erleben</a:t>
            </a:r>
            <a:r>
              <a:rPr lang="de-AT" sz="4200" dirty="0">
                <a:solidFill>
                  <a:srgbClr val="374151"/>
                </a:solidFill>
                <a:latin typeface="Söhne"/>
              </a:rPr>
              <a:t> kannst, macht Dich das </a:t>
            </a:r>
            <a:r>
              <a:rPr lang="de-AT" sz="4200" b="1" dirty="0">
                <a:solidFill>
                  <a:srgbClr val="374151"/>
                </a:solidFill>
                <a:latin typeface="Söhne"/>
              </a:rPr>
              <a:t>glücklich </a:t>
            </a:r>
            <a:r>
              <a:rPr lang="de-AT" sz="4200" dirty="0">
                <a:solidFill>
                  <a:srgbClr val="374151"/>
                </a:solidFill>
                <a:latin typeface="Söhne"/>
              </a:rPr>
              <a:t>(+2).</a:t>
            </a:r>
          </a:p>
          <a:p>
            <a:pPr marL="0" indent="0">
              <a:buNone/>
            </a:pPr>
            <a:r>
              <a:rPr lang="de-AT" sz="4200" dirty="0">
                <a:solidFill>
                  <a:srgbClr val="374151"/>
                </a:solidFill>
                <a:latin typeface="Söhne"/>
              </a:rPr>
              <a:t>Sicherheit und Wohlbefinden sind Dir ebenfalls wichtig: Du nutzt lieber </a:t>
            </a:r>
            <a:r>
              <a:rPr lang="de-AT" sz="4200" b="1" dirty="0">
                <a:solidFill>
                  <a:srgbClr val="374151"/>
                </a:solidFill>
                <a:latin typeface="Söhne"/>
              </a:rPr>
              <a:t>beleuchtete und sichere Wege</a:t>
            </a:r>
            <a:r>
              <a:rPr lang="de-AT" sz="4200" dirty="0">
                <a:solidFill>
                  <a:srgbClr val="374151"/>
                </a:solidFill>
                <a:latin typeface="Söhne"/>
              </a:rPr>
              <a:t> (+2) und vermeidest es, </a:t>
            </a:r>
            <a:r>
              <a:rPr lang="de-AT" sz="4200" b="1" dirty="0">
                <a:solidFill>
                  <a:srgbClr val="374151"/>
                </a:solidFill>
                <a:latin typeface="Söhne"/>
              </a:rPr>
              <a:t>allein an unbekannten Orten</a:t>
            </a:r>
            <a:r>
              <a:rPr lang="de-AT" sz="4200" dirty="0">
                <a:solidFill>
                  <a:srgbClr val="374151"/>
                </a:solidFill>
                <a:latin typeface="Söhne"/>
              </a:rPr>
              <a:t> zu sein (+2).  </a:t>
            </a:r>
            <a:r>
              <a:rPr lang="de-AT" sz="4200" dirty="0">
                <a:latin typeface="Söhne"/>
              </a:rPr>
              <a:t>Freunde zu treffen und gemeinsam unterwegs zu sein, ist Dir auf Deinen Alltagswegen nicht so wichtig (-2) ebenso wie </a:t>
            </a:r>
            <a:r>
              <a:rPr lang="de-AT" sz="4200" b="1" dirty="0">
                <a:latin typeface="Söhne"/>
              </a:rPr>
              <a:t>Bequemlichkeit</a:t>
            </a:r>
            <a:r>
              <a:rPr lang="de-AT" sz="4200" dirty="0">
                <a:latin typeface="Söhne"/>
              </a:rPr>
              <a:t> (-2).</a:t>
            </a:r>
            <a:endParaRPr lang="de-DE" sz="4200" dirty="0"/>
          </a:p>
        </p:txBody>
      </p:sp>
    </p:spTree>
    <p:extLst>
      <p:ext uri="{BB962C8B-B14F-4D97-AF65-F5344CB8AC3E}">
        <p14:creationId xmlns:p14="http://schemas.microsoft.com/office/powerpoint/2010/main" val="1024031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7E8DD80-0400-82E6-2E44-EE2E83931077}"/>
              </a:ext>
            </a:extLst>
          </p:cNvPr>
          <p:cNvSpPr/>
          <p:nvPr/>
        </p:nvSpPr>
        <p:spPr>
          <a:xfrm>
            <a:off x="57150" y="9062075"/>
            <a:ext cx="17907465" cy="8029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700"/>
          </a:p>
        </p:txBody>
      </p:sp>
      <p:pic>
        <p:nvPicPr>
          <p:cNvPr id="3" name="Picture 18" descr="Generated by DALL·E">
            <a:extLst>
              <a:ext uri="{FF2B5EF4-FFF2-40B4-BE49-F238E27FC236}">
                <a16:creationId xmlns:a16="http://schemas.microsoft.com/office/drawing/2014/main" id="{4029E490-014F-C0DB-760A-EBB1E7AA534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3780" y="210735"/>
            <a:ext cx="3189516" cy="3189516"/>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C27D5B0F-6C7F-1697-ECE3-5D1FD71FA1B0}"/>
              </a:ext>
            </a:extLst>
          </p:cNvPr>
          <p:cNvPicPr>
            <a:picLocks noChangeAspect="1"/>
          </p:cNvPicPr>
          <p:nvPr/>
        </p:nvPicPr>
        <p:blipFill>
          <a:blip r:embed="rId5"/>
          <a:stretch>
            <a:fillRect/>
          </a:stretch>
        </p:blipFill>
        <p:spPr>
          <a:xfrm>
            <a:off x="4579261" y="3711872"/>
            <a:ext cx="11412107" cy="6121604"/>
          </a:xfrm>
          <a:prstGeom prst="rect">
            <a:avLst/>
          </a:prstGeom>
        </p:spPr>
      </p:pic>
      <p:sp>
        <p:nvSpPr>
          <p:cNvPr id="48" name="Abgerundete rechteckige Legende 47">
            <a:extLst>
              <a:ext uri="{FF2B5EF4-FFF2-40B4-BE49-F238E27FC236}">
                <a16:creationId xmlns:a16="http://schemas.microsoft.com/office/drawing/2014/main" id="{044932E4-660B-3046-4230-C58FB3A44D78}"/>
              </a:ext>
            </a:extLst>
          </p:cNvPr>
          <p:cNvSpPr/>
          <p:nvPr/>
        </p:nvSpPr>
        <p:spPr>
          <a:xfrm>
            <a:off x="3349257" y="314072"/>
            <a:ext cx="10175358" cy="1491422"/>
          </a:xfrm>
          <a:prstGeom prst="wedgeRoundRectCallout">
            <a:avLst>
              <a:gd name="adj1" fmla="val -55720"/>
              <a:gd name="adj2" fmla="val -12597"/>
              <a:gd name="adj3" fmla="val 16667"/>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4" name="Textfeld 33">
            <a:extLst>
              <a:ext uri="{FF2B5EF4-FFF2-40B4-BE49-F238E27FC236}">
                <a16:creationId xmlns:a16="http://schemas.microsoft.com/office/drawing/2014/main" id="{934C2181-3FEE-77C4-4378-8EF36652086B}"/>
              </a:ext>
            </a:extLst>
          </p:cNvPr>
          <p:cNvSpPr txBox="1"/>
          <p:nvPr/>
        </p:nvSpPr>
        <p:spPr>
          <a:xfrm>
            <a:off x="4468991" y="3002211"/>
            <a:ext cx="12430125" cy="671289"/>
          </a:xfrm>
          <a:prstGeom prst="rect">
            <a:avLst/>
          </a:prstGeom>
          <a:noFill/>
        </p:spPr>
        <p:txBody>
          <a:bodyPr wrap="square" rtlCol="0" anchor="ctr" anchorCtr="0">
            <a:normAutofit fontScale="92500" lnSpcReduction="10000"/>
          </a:bodyPr>
          <a:lstStyle/>
          <a:p>
            <a:pPr algn="ctr" defTabSz="1371600">
              <a:defRPr/>
            </a:pPr>
            <a:r>
              <a:rPr lang="de-DE" sz="4200" b="1" dirty="0">
                <a:latin typeface="FUTURA MEDIUM" panose="020B0602020204020303" pitchFamily="34" charset="-79"/>
                <a:cs typeface="FUTURA MEDIUM" panose="020B0602020204020303" pitchFamily="34" charset="-79"/>
              </a:rPr>
              <a:t>Wenn ich mich im Alltag von A nach B bewege …</a:t>
            </a:r>
          </a:p>
        </p:txBody>
      </p:sp>
      <p:sp>
        <p:nvSpPr>
          <p:cNvPr id="43" name="Textplatzhalter 11">
            <a:extLst>
              <a:ext uri="{FF2B5EF4-FFF2-40B4-BE49-F238E27FC236}">
                <a16:creationId xmlns:a16="http://schemas.microsoft.com/office/drawing/2014/main" id="{2765D054-5E23-4494-AFD0-801724EDE808}"/>
              </a:ext>
            </a:extLst>
          </p:cNvPr>
          <p:cNvSpPr txBox="1">
            <a:spLocks/>
          </p:cNvSpPr>
          <p:nvPr/>
        </p:nvSpPr>
        <p:spPr>
          <a:xfrm>
            <a:off x="1442074" y="453525"/>
            <a:ext cx="3026918" cy="1188825"/>
          </a:xfrm>
          <a:prstGeom prst="rect">
            <a:avLst/>
          </a:prstGeom>
          <a:noFill/>
        </p:spPr>
        <p:txBody>
          <a:bodyPr vert="horz" lIns="137160" tIns="68580" rIns="137160" bIns="68580" rtlCol="0" anchor="ctr">
            <a:noAutofit/>
          </a:bodyPr>
          <a:lstStyle>
            <a:defPPr>
              <a:defRPr lang="de-DE"/>
            </a:defPPr>
            <a:lvl1pPr marL="0" indent="0" algn="r" defTabSz="914400" rtl="0" eaLnBrk="1" latinLnBrk="0" hangingPunct="1">
              <a:buNone/>
              <a:defRPr sz="7200" b="1" i="0" kern="1200">
                <a:ln>
                  <a:noFill/>
                </a:ln>
                <a:solidFill>
                  <a:srgbClr val="6D9454"/>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0" dirty="0">
                <a:solidFill>
                  <a:schemeClr val="bg1"/>
                </a:solidFill>
              </a:rPr>
              <a:t>4</a:t>
            </a:r>
            <a:endParaRPr lang="de-AT" sz="12000" dirty="0">
              <a:solidFill>
                <a:schemeClr val="bg1"/>
              </a:solidFill>
            </a:endParaRPr>
          </a:p>
        </p:txBody>
      </p:sp>
      <p:sp>
        <p:nvSpPr>
          <p:cNvPr id="49" name="Abgerundetes Rechteck 48">
            <a:extLst>
              <a:ext uri="{FF2B5EF4-FFF2-40B4-BE49-F238E27FC236}">
                <a16:creationId xmlns:a16="http://schemas.microsoft.com/office/drawing/2014/main" id="{7A51EE17-89C8-B866-A5DC-35A35F96DD96}"/>
              </a:ext>
            </a:extLst>
          </p:cNvPr>
          <p:cNvSpPr/>
          <p:nvPr/>
        </p:nvSpPr>
        <p:spPr>
          <a:xfrm>
            <a:off x="477004" y="3606626"/>
            <a:ext cx="2455940" cy="5601083"/>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de-AT" sz="2100" b="1" dirty="0">
                <a:solidFill>
                  <a:schemeClr val="bg1"/>
                </a:solidFill>
                <a:latin typeface="Söhne"/>
              </a:rPr>
              <a:t>Unterwegs schätzt Du die Geselligkeit und die Zeit mit Deinen Freunden.</a:t>
            </a:r>
          </a:p>
          <a:p>
            <a:pPr algn="ctr"/>
            <a:endParaRPr lang="de-AT" sz="2100" b="1" dirty="0">
              <a:solidFill>
                <a:schemeClr val="bg1"/>
              </a:solidFill>
              <a:latin typeface="Söhne"/>
            </a:endParaRPr>
          </a:p>
          <a:p>
            <a:pPr algn="ctr"/>
            <a:r>
              <a:rPr lang="de-AT" sz="2100" b="1" dirty="0">
                <a:solidFill>
                  <a:schemeClr val="bg1"/>
                </a:solidFill>
                <a:latin typeface="Söhne"/>
              </a:rPr>
              <a:t> Es macht Dich glücklich mit netten Leuten draußen zu sein. </a:t>
            </a:r>
          </a:p>
          <a:p>
            <a:pPr algn="ctr"/>
            <a:endParaRPr lang="de-AT" sz="2100" b="1" dirty="0">
              <a:solidFill>
                <a:schemeClr val="bg1"/>
              </a:solidFill>
              <a:latin typeface="Söhne"/>
            </a:endParaRPr>
          </a:p>
          <a:p>
            <a:pPr algn="ctr"/>
            <a:r>
              <a:rPr lang="de-AT" sz="2100" b="1" dirty="0">
                <a:solidFill>
                  <a:schemeClr val="bg1"/>
                </a:solidFill>
                <a:latin typeface="Söhne"/>
              </a:rPr>
              <a:t>Du bist gerne schnell und flexibel unterwegs freust Dich dabei auch über Sport und Gesundheit.</a:t>
            </a:r>
          </a:p>
        </p:txBody>
      </p:sp>
      <p:sp>
        <p:nvSpPr>
          <p:cNvPr id="6" name="Rechteck 5">
            <a:extLst>
              <a:ext uri="{FF2B5EF4-FFF2-40B4-BE49-F238E27FC236}">
                <a16:creationId xmlns:a16="http://schemas.microsoft.com/office/drawing/2014/main" id="{9FF97CBE-5508-6A66-BECF-CC9F7F1A65ED}"/>
              </a:ext>
            </a:extLst>
          </p:cNvPr>
          <p:cNvSpPr/>
          <p:nvPr/>
        </p:nvSpPr>
        <p:spPr>
          <a:xfrm>
            <a:off x="4333031" y="453525"/>
            <a:ext cx="9327546" cy="118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latin typeface="FUTURA MEDIUM" panose="020B0602020204020303" pitchFamily="34" charset="-79"/>
                <a:cs typeface="FUTURA MEDIUM" panose="020B0602020204020303" pitchFamily="34" charset="-79"/>
              </a:rPr>
              <a:t>am </a:t>
            </a:r>
            <a:r>
              <a:rPr lang="en-US" sz="3600" b="1" dirty="0" err="1">
                <a:solidFill>
                  <a:schemeClr val="bg1"/>
                </a:solidFill>
                <a:latin typeface="FUTURA MEDIUM" panose="020B0602020204020303" pitchFamily="34" charset="-79"/>
                <a:cs typeface="FUTURA MEDIUM" panose="020B0602020204020303" pitchFamily="34" charset="-79"/>
              </a:rPr>
              <a:t>besten</a:t>
            </a:r>
            <a:r>
              <a:rPr lang="en-US" sz="3600" b="1" dirty="0">
                <a:solidFill>
                  <a:schemeClr val="bg1"/>
                </a:solidFill>
                <a:latin typeface="FUTURA MEDIUM" panose="020B0602020204020303" pitchFamily="34" charset="-79"/>
                <a:cs typeface="FUTURA MEDIUM" panose="020B0602020204020303" pitchFamily="34" charset="-79"/>
              </a:rPr>
              <a:t> </a:t>
            </a:r>
            <a:r>
              <a:rPr lang="en-US" sz="3600" b="1" dirty="0" err="1">
                <a:solidFill>
                  <a:schemeClr val="bg1"/>
                </a:solidFill>
                <a:latin typeface="FUTURA MEDIUM" panose="020B0602020204020303" pitchFamily="34" charset="-79"/>
                <a:cs typeface="FUTURA MEDIUM" panose="020B0602020204020303" pitchFamily="34" charset="-79"/>
              </a:rPr>
              <a:t>miteinander</a:t>
            </a:r>
            <a:r>
              <a:rPr lang="en-US" sz="3600" b="1" dirty="0">
                <a:solidFill>
                  <a:schemeClr val="bg1"/>
                </a:solidFill>
                <a:latin typeface="FUTURA MEDIUM" panose="020B0602020204020303" pitchFamily="34" charset="-79"/>
                <a:cs typeface="FUTURA MEDIUM" panose="020B0602020204020303" pitchFamily="34" charset="-79"/>
              </a:rPr>
              <a:t> auf dem </a:t>
            </a:r>
            <a:r>
              <a:rPr lang="en-US" sz="3600" b="1" dirty="0" err="1">
                <a:solidFill>
                  <a:schemeClr val="bg1"/>
                </a:solidFill>
                <a:latin typeface="FUTURA MEDIUM" panose="020B0602020204020303" pitchFamily="34" charset="-79"/>
                <a:cs typeface="FUTURA MEDIUM" panose="020B0602020204020303" pitchFamily="34" charset="-79"/>
              </a:rPr>
              <a:t>Weg</a:t>
            </a:r>
            <a:r>
              <a:rPr lang="en-US" sz="3600" b="1" dirty="0">
                <a:solidFill>
                  <a:schemeClr val="bg1"/>
                </a:solidFill>
                <a:latin typeface="FUTURA MEDIUM" panose="020B0602020204020303" pitchFamily="34" charset="-79"/>
                <a:cs typeface="FUTURA MEDIUM" panose="020B0602020204020303" pitchFamily="34" charset="-79"/>
              </a:rPr>
              <a:t>!</a:t>
            </a:r>
            <a:endParaRPr lang="de-AT" sz="3600" b="1" dirty="0">
              <a:solidFill>
                <a:schemeClr val="bg1"/>
              </a:solidFill>
              <a:latin typeface="FUTURA MEDIUM" panose="020B0602020204020303" pitchFamily="34" charset="-79"/>
              <a:cs typeface="FUTURA MEDIUM" panose="020B0602020204020303" pitchFamily="34" charset="-79"/>
            </a:endParaRPr>
          </a:p>
        </p:txBody>
      </p:sp>
      <p:sp>
        <p:nvSpPr>
          <p:cNvPr id="4" name="Rechteck 3">
            <a:extLst>
              <a:ext uri="{FF2B5EF4-FFF2-40B4-BE49-F238E27FC236}">
                <a16:creationId xmlns:a16="http://schemas.microsoft.com/office/drawing/2014/main" id="{3E8D8D2E-381B-699E-87DB-4AAE108EBE48}"/>
              </a:ext>
            </a:extLst>
          </p:cNvPr>
          <p:cNvSpPr/>
          <p:nvPr/>
        </p:nvSpPr>
        <p:spPr>
          <a:xfrm>
            <a:off x="14284712" y="1"/>
            <a:ext cx="4003289" cy="31111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700"/>
          </a:p>
        </p:txBody>
      </p:sp>
    </p:spTree>
    <p:extLst>
      <p:ext uri="{BB962C8B-B14F-4D97-AF65-F5344CB8AC3E}">
        <p14:creationId xmlns:p14="http://schemas.microsoft.com/office/powerpoint/2010/main" val="580176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8" descr="Generated by DALL·E">
            <a:extLst>
              <a:ext uri="{FF2B5EF4-FFF2-40B4-BE49-F238E27FC236}">
                <a16:creationId xmlns:a16="http://schemas.microsoft.com/office/drawing/2014/main" id="{4029E490-014F-C0DB-760A-EBB1E7AA534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3780" y="210735"/>
            <a:ext cx="3189516" cy="3189516"/>
          </a:xfrm>
          <a:prstGeom prst="rect">
            <a:avLst/>
          </a:prstGeom>
          <a:noFill/>
          <a:extLst>
            <a:ext uri="{909E8E84-426E-40DD-AFC4-6F175D3DCCD1}">
              <a14:hiddenFill xmlns:a14="http://schemas.microsoft.com/office/drawing/2010/main">
                <a:solidFill>
                  <a:srgbClr val="FFFFFF"/>
                </a:solidFill>
              </a14:hiddenFill>
            </a:ext>
          </a:extLst>
        </p:spPr>
      </p:pic>
      <p:sp>
        <p:nvSpPr>
          <p:cNvPr id="48" name="Abgerundete rechteckige Legende 47">
            <a:extLst>
              <a:ext uri="{FF2B5EF4-FFF2-40B4-BE49-F238E27FC236}">
                <a16:creationId xmlns:a16="http://schemas.microsoft.com/office/drawing/2014/main" id="{044932E4-660B-3046-4230-C58FB3A44D78}"/>
              </a:ext>
            </a:extLst>
          </p:cNvPr>
          <p:cNvSpPr/>
          <p:nvPr/>
        </p:nvSpPr>
        <p:spPr>
          <a:xfrm>
            <a:off x="3349257" y="314072"/>
            <a:ext cx="10175358" cy="1491422"/>
          </a:xfrm>
          <a:prstGeom prst="wedgeRoundRectCallout">
            <a:avLst>
              <a:gd name="adj1" fmla="val -55720"/>
              <a:gd name="adj2" fmla="val -12597"/>
              <a:gd name="adj3" fmla="val 16667"/>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4" name="Textfeld 33">
            <a:extLst>
              <a:ext uri="{FF2B5EF4-FFF2-40B4-BE49-F238E27FC236}">
                <a16:creationId xmlns:a16="http://schemas.microsoft.com/office/drawing/2014/main" id="{934C2181-3FEE-77C4-4378-8EF36652086B}"/>
              </a:ext>
            </a:extLst>
          </p:cNvPr>
          <p:cNvSpPr txBox="1"/>
          <p:nvPr/>
        </p:nvSpPr>
        <p:spPr>
          <a:xfrm>
            <a:off x="4468991" y="3002211"/>
            <a:ext cx="12430125" cy="671289"/>
          </a:xfrm>
          <a:prstGeom prst="rect">
            <a:avLst/>
          </a:prstGeom>
          <a:noFill/>
        </p:spPr>
        <p:txBody>
          <a:bodyPr wrap="square" rtlCol="0" anchor="ctr" anchorCtr="0">
            <a:normAutofit fontScale="92500" lnSpcReduction="10000"/>
          </a:bodyPr>
          <a:lstStyle/>
          <a:p>
            <a:pPr algn="ctr" defTabSz="1371600">
              <a:defRPr/>
            </a:pPr>
            <a:r>
              <a:rPr lang="de-DE" sz="4200" b="1" dirty="0">
                <a:latin typeface="FUTURA MEDIUM" panose="020B0602020204020303" pitchFamily="34" charset="-79"/>
                <a:cs typeface="FUTURA MEDIUM" panose="020B0602020204020303" pitchFamily="34" charset="-79"/>
              </a:rPr>
              <a:t>Wenn ich mich im Alltag von A nach B bewege …</a:t>
            </a:r>
          </a:p>
        </p:txBody>
      </p:sp>
      <p:sp>
        <p:nvSpPr>
          <p:cNvPr id="43" name="Textplatzhalter 11">
            <a:extLst>
              <a:ext uri="{FF2B5EF4-FFF2-40B4-BE49-F238E27FC236}">
                <a16:creationId xmlns:a16="http://schemas.microsoft.com/office/drawing/2014/main" id="{2765D054-5E23-4494-AFD0-801724EDE808}"/>
              </a:ext>
            </a:extLst>
          </p:cNvPr>
          <p:cNvSpPr txBox="1">
            <a:spLocks/>
          </p:cNvSpPr>
          <p:nvPr/>
        </p:nvSpPr>
        <p:spPr>
          <a:xfrm>
            <a:off x="1442074" y="453525"/>
            <a:ext cx="3026918" cy="1188825"/>
          </a:xfrm>
          <a:prstGeom prst="rect">
            <a:avLst/>
          </a:prstGeom>
          <a:noFill/>
        </p:spPr>
        <p:txBody>
          <a:bodyPr vert="horz" lIns="137160" tIns="68580" rIns="137160" bIns="68580" rtlCol="0" anchor="ctr">
            <a:noAutofit/>
          </a:bodyPr>
          <a:lstStyle>
            <a:defPPr>
              <a:defRPr lang="de-DE"/>
            </a:defPPr>
            <a:lvl1pPr marL="0" indent="0" algn="r" defTabSz="914400" rtl="0" eaLnBrk="1" latinLnBrk="0" hangingPunct="1">
              <a:buNone/>
              <a:defRPr sz="7200" b="1" i="0" kern="1200">
                <a:ln>
                  <a:noFill/>
                </a:ln>
                <a:solidFill>
                  <a:srgbClr val="6D9454"/>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0" dirty="0">
                <a:solidFill>
                  <a:schemeClr val="bg1"/>
                </a:solidFill>
              </a:rPr>
              <a:t>4</a:t>
            </a:r>
            <a:endParaRPr lang="de-AT" sz="12000" dirty="0">
              <a:solidFill>
                <a:schemeClr val="bg1"/>
              </a:solidFill>
            </a:endParaRPr>
          </a:p>
        </p:txBody>
      </p:sp>
      <p:sp>
        <p:nvSpPr>
          <p:cNvPr id="49" name="Abgerundetes Rechteck 48">
            <a:extLst>
              <a:ext uri="{FF2B5EF4-FFF2-40B4-BE49-F238E27FC236}">
                <a16:creationId xmlns:a16="http://schemas.microsoft.com/office/drawing/2014/main" id="{7A51EE17-89C8-B866-A5DC-35A35F96DD96}"/>
              </a:ext>
            </a:extLst>
          </p:cNvPr>
          <p:cNvSpPr/>
          <p:nvPr/>
        </p:nvSpPr>
        <p:spPr>
          <a:xfrm>
            <a:off x="477004" y="3606626"/>
            <a:ext cx="2455940" cy="5601083"/>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de-AT" sz="2100" b="1" dirty="0">
                <a:solidFill>
                  <a:schemeClr val="bg1"/>
                </a:solidFill>
                <a:latin typeface="Söhne"/>
              </a:rPr>
              <a:t> Es macht Dich glücklich mit netten Leuten draußen unterwegs zu sein.</a:t>
            </a:r>
          </a:p>
          <a:p>
            <a:pPr algn="ctr"/>
            <a:r>
              <a:rPr lang="de-AT" sz="2100" b="1" dirty="0">
                <a:solidFill>
                  <a:schemeClr val="bg1"/>
                </a:solidFill>
                <a:latin typeface="Söhne"/>
              </a:rPr>
              <a:t> </a:t>
            </a:r>
          </a:p>
          <a:p>
            <a:pPr algn="ctr"/>
            <a:r>
              <a:rPr lang="de-AT" sz="2100" b="1" dirty="0">
                <a:solidFill>
                  <a:schemeClr val="bg1"/>
                </a:solidFill>
                <a:latin typeface="Söhne"/>
              </a:rPr>
              <a:t>Für Deine Freunde gehst Du auch einmal einen Umweg.</a:t>
            </a:r>
          </a:p>
          <a:p>
            <a:pPr algn="ctr"/>
            <a:endParaRPr lang="de-AT" sz="2100" b="1" dirty="0">
              <a:solidFill>
                <a:schemeClr val="bg1"/>
              </a:solidFill>
              <a:latin typeface="Söhne"/>
            </a:endParaRPr>
          </a:p>
          <a:p>
            <a:pPr algn="ctr"/>
            <a:r>
              <a:rPr lang="de-AT" sz="2100" b="1" dirty="0">
                <a:solidFill>
                  <a:schemeClr val="bg1"/>
                </a:solidFill>
                <a:latin typeface="Söhne"/>
              </a:rPr>
              <a:t>Du bist gerne schnell, flexibel und auch aktiv unterwegs und legst Wert auf Deine Gesundheit.</a:t>
            </a:r>
          </a:p>
        </p:txBody>
      </p:sp>
      <p:sp>
        <p:nvSpPr>
          <p:cNvPr id="6" name="Rechteck 5">
            <a:extLst>
              <a:ext uri="{FF2B5EF4-FFF2-40B4-BE49-F238E27FC236}">
                <a16:creationId xmlns:a16="http://schemas.microsoft.com/office/drawing/2014/main" id="{9FF97CBE-5508-6A66-BECF-CC9F7F1A65ED}"/>
              </a:ext>
            </a:extLst>
          </p:cNvPr>
          <p:cNvSpPr/>
          <p:nvPr/>
        </p:nvSpPr>
        <p:spPr>
          <a:xfrm>
            <a:off x="4333031" y="453525"/>
            <a:ext cx="9327546" cy="118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latin typeface="FUTURA MEDIUM" panose="020B0602020204020303" pitchFamily="34" charset="-79"/>
                <a:cs typeface="FUTURA MEDIUM" panose="020B0602020204020303" pitchFamily="34" charset="-79"/>
              </a:rPr>
              <a:t>am </a:t>
            </a:r>
            <a:r>
              <a:rPr lang="en-US" sz="3600" b="1" dirty="0" err="1">
                <a:solidFill>
                  <a:schemeClr val="bg1"/>
                </a:solidFill>
                <a:latin typeface="FUTURA MEDIUM" panose="020B0602020204020303" pitchFamily="34" charset="-79"/>
                <a:cs typeface="FUTURA MEDIUM" panose="020B0602020204020303" pitchFamily="34" charset="-79"/>
              </a:rPr>
              <a:t>besten</a:t>
            </a:r>
            <a:r>
              <a:rPr lang="en-US" sz="3600" b="1" dirty="0">
                <a:solidFill>
                  <a:schemeClr val="bg1"/>
                </a:solidFill>
                <a:latin typeface="FUTURA MEDIUM" panose="020B0602020204020303" pitchFamily="34" charset="-79"/>
                <a:cs typeface="FUTURA MEDIUM" panose="020B0602020204020303" pitchFamily="34" charset="-79"/>
              </a:rPr>
              <a:t> </a:t>
            </a:r>
            <a:r>
              <a:rPr lang="en-US" sz="3600" b="1" dirty="0" err="1">
                <a:solidFill>
                  <a:schemeClr val="bg1"/>
                </a:solidFill>
                <a:latin typeface="FUTURA MEDIUM" panose="020B0602020204020303" pitchFamily="34" charset="-79"/>
                <a:cs typeface="FUTURA MEDIUM" panose="020B0602020204020303" pitchFamily="34" charset="-79"/>
              </a:rPr>
              <a:t>miteinander</a:t>
            </a:r>
            <a:r>
              <a:rPr lang="en-US" sz="3600" b="1" dirty="0">
                <a:solidFill>
                  <a:schemeClr val="bg1"/>
                </a:solidFill>
                <a:latin typeface="FUTURA MEDIUM" panose="020B0602020204020303" pitchFamily="34" charset="-79"/>
                <a:cs typeface="FUTURA MEDIUM" panose="020B0602020204020303" pitchFamily="34" charset="-79"/>
              </a:rPr>
              <a:t> auf dem </a:t>
            </a:r>
            <a:r>
              <a:rPr lang="en-US" sz="3600" b="1" dirty="0" err="1">
                <a:solidFill>
                  <a:schemeClr val="bg1"/>
                </a:solidFill>
                <a:latin typeface="FUTURA MEDIUM" panose="020B0602020204020303" pitchFamily="34" charset="-79"/>
                <a:cs typeface="FUTURA MEDIUM" panose="020B0602020204020303" pitchFamily="34" charset="-79"/>
              </a:rPr>
              <a:t>Weg</a:t>
            </a:r>
            <a:r>
              <a:rPr lang="en-US" sz="3600" b="1" dirty="0">
                <a:solidFill>
                  <a:schemeClr val="bg1"/>
                </a:solidFill>
                <a:latin typeface="FUTURA MEDIUM" panose="020B0602020204020303" pitchFamily="34" charset="-79"/>
                <a:cs typeface="FUTURA MEDIUM" panose="020B0602020204020303" pitchFamily="34" charset="-79"/>
              </a:rPr>
              <a:t>!</a:t>
            </a:r>
            <a:endParaRPr lang="de-AT" sz="3600" b="1" dirty="0">
              <a:solidFill>
                <a:schemeClr val="bg1"/>
              </a:solidFill>
              <a:latin typeface="FUTURA MEDIUM" panose="020B0602020204020303" pitchFamily="34" charset="-79"/>
              <a:cs typeface="FUTURA MEDIUM" panose="020B0602020204020303" pitchFamily="34" charset="-79"/>
            </a:endParaRPr>
          </a:p>
        </p:txBody>
      </p:sp>
      <p:sp>
        <p:nvSpPr>
          <p:cNvPr id="4" name="Textfeld 3">
            <a:extLst>
              <a:ext uri="{FF2B5EF4-FFF2-40B4-BE49-F238E27FC236}">
                <a16:creationId xmlns:a16="http://schemas.microsoft.com/office/drawing/2014/main" id="{1C254154-94E8-8F6E-E0F0-3E1581E41505}"/>
              </a:ext>
            </a:extLst>
          </p:cNvPr>
          <p:cNvSpPr txBox="1"/>
          <p:nvPr/>
        </p:nvSpPr>
        <p:spPr>
          <a:xfrm>
            <a:off x="4468991" y="3002211"/>
            <a:ext cx="12430125" cy="671289"/>
          </a:xfrm>
          <a:prstGeom prst="rect">
            <a:avLst/>
          </a:prstGeom>
          <a:noFill/>
        </p:spPr>
        <p:txBody>
          <a:bodyPr wrap="square" rtlCol="0" anchor="ctr" anchorCtr="0">
            <a:normAutofit fontScale="92500" lnSpcReduction="10000"/>
          </a:bodyPr>
          <a:lstStyle/>
          <a:p>
            <a:pPr algn="ctr" defTabSz="1371600">
              <a:defRPr/>
            </a:pPr>
            <a:r>
              <a:rPr lang="de-DE" sz="4200" b="1" dirty="0">
                <a:latin typeface="FUTURA MEDIUM" panose="020B0602020204020303" pitchFamily="34" charset="-79"/>
                <a:cs typeface="FUTURA MEDIUM" panose="020B0602020204020303" pitchFamily="34" charset="-79"/>
              </a:rPr>
              <a:t>Wenn ich mich im Alltag von A nach B bewege …</a:t>
            </a:r>
          </a:p>
        </p:txBody>
      </p:sp>
      <p:pic>
        <p:nvPicPr>
          <p:cNvPr id="5" name="Grafik 4">
            <a:extLst>
              <a:ext uri="{FF2B5EF4-FFF2-40B4-BE49-F238E27FC236}">
                <a16:creationId xmlns:a16="http://schemas.microsoft.com/office/drawing/2014/main" id="{A333EECC-8E27-5E69-3A49-F6BC832F0C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62708" y="3763823"/>
            <a:ext cx="5151101" cy="5400000"/>
          </a:xfrm>
          <a:prstGeom prst="rect">
            <a:avLst/>
          </a:prstGeom>
        </p:spPr>
      </p:pic>
      <p:pic>
        <p:nvPicPr>
          <p:cNvPr id="7" name="Grafik 6">
            <a:extLst>
              <a:ext uri="{FF2B5EF4-FFF2-40B4-BE49-F238E27FC236}">
                <a16:creationId xmlns:a16="http://schemas.microsoft.com/office/drawing/2014/main" id="{7CB1E0E2-4ABE-5D1A-5816-7F3B2E08454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10684054" y="3971571"/>
            <a:ext cx="5494733" cy="5400000"/>
          </a:xfrm>
          <a:prstGeom prst="rect">
            <a:avLst/>
          </a:prstGeom>
        </p:spPr>
      </p:pic>
      <p:sp>
        <p:nvSpPr>
          <p:cNvPr id="8" name="Textfeld 7">
            <a:extLst>
              <a:ext uri="{FF2B5EF4-FFF2-40B4-BE49-F238E27FC236}">
                <a16:creationId xmlns:a16="http://schemas.microsoft.com/office/drawing/2014/main" id="{1F69363B-D149-2FCA-C3C2-2EEDE0403DFF}"/>
              </a:ext>
            </a:extLst>
          </p:cNvPr>
          <p:cNvSpPr txBox="1"/>
          <p:nvPr/>
        </p:nvSpPr>
        <p:spPr>
          <a:xfrm>
            <a:off x="4203188" y="3971571"/>
            <a:ext cx="5803673" cy="5539978"/>
          </a:xfrm>
          <a:prstGeom prst="rect">
            <a:avLst/>
          </a:prstGeom>
          <a:noFill/>
        </p:spPr>
        <p:txBody>
          <a:bodyPr wrap="square">
            <a:spAutoFit/>
          </a:bodyPr>
          <a:lstStyle/>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+3	… </a:t>
            </a:r>
            <a:r>
              <a:rPr lang="de-AT" sz="2700" dirty="0">
                <a:latin typeface="Arial Narrow" panose="020B0604020202020204" pitchFamily="34" charset="0"/>
                <a:cs typeface="Arial Narrow" panose="020B0604020202020204" pitchFamily="34" charset="0"/>
              </a:rPr>
              <a:t>wähle ich meine Wege so, dass ich </a:t>
            </a:r>
            <a:r>
              <a:rPr lang="de-AT" sz="2700" b="1" dirty="0">
                <a:latin typeface="Arial Narrow" panose="020B0604020202020204" pitchFamily="34" charset="0"/>
                <a:cs typeface="Arial Narrow" panose="020B0604020202020204" pitchFamily="34" charset="0"/>
              </a:rPr>
              <a:t>mit FreundInnen gemeinsam </a:t>
            </a:r>
            <a:r>
              <a:rPr lang="de-AT" sz="2700" dirty="0">
                <a:latin typeface="Arial Narrow" panose="020B0604020202020204" pitchFamily="34" charset="0"/>
                <a:cs typeface="Arial Narrow" panose="020B0604020202020204" pitchFamily="34" charset="0"/>
              </a:rPr>
              <a:t>unterwegs sein kann</a:t>
            </a:r>
            <a:r>
              <a:rPr lang="de-AT" sz="2700" b="1" dirty="0">
                <a:latin typeface="Arial Narrow" panose="020B0604020202020204" pitchFamily="34" charset="0"/>
                <a:ea typeface="Calibri" panose="020F0502020204030204" pitchFamily="34" charset="0"/>
                <a:cs typeface="Arial Narrow" panose="020B0604020202020204" pitchFamily="34" charset="0"/>
              </a:rPr>
              <a:t>.</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+3	… orientiere ich mich daran, </a:t>
            </a:r>
            <a:r>
              <a:rPr lang="de-AT" sz="2700" b="1" dirty="0">
                <a:latin typeface="Arial Narrow" panose="020B0604020202020204" pitchFamily="34" charset="0"/>
                <a:ea typeface="Calibri" panose="020F0502020204030204" pitchFamily="34" charset="0"/>
                <a:cs typeface="Arial Narrow" panose="020B0604020202020204" pitchFamily="34" charset="0"/>
              </a:rPr>
              <a:t>wie sich meine FreundInnen fortbewegen</a:t>
            </a:r>
            <a:r>
              <a:rPr lang="de-AT" sz="2700" dirty="0">
                <a:latin typeface="Arial Narrow" panose="020B0604020202020204" pitchFamily="34" charset="0"/>
                <a:ea typeface="Calibri" panose="020F0502020204030204" pitchFamily="34" charset="0"/>
                <a:cs typeface="Arial Narrow" panose="020B0604020202020204" pitchFamily="34" charset="0"/>
              </a:rPr>
              <a:t>.</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mag ich es, wenn ich auf meinem Weg </a:t>
            </a:r>
            <a:r>
              <a:rPr lang="de-AT" sz="2700" b="1" dirty="0">
                <a:latin typeface="Arial Narrow" panose="020B0604020202020204" pitchFamily="34" charset="0"/>
                <a:ea typeface="Calibri" panose="020F0502020204030204" pitchFamily="34" charset="0"/>
                <a:cs typeface="Arial Narrow" panose="020B0604020202020204" pitchFamily="34" charset="0"/>
              </a:rPr>
              <a:t>FreundInnen treffe oder neue Leute kennenlerne</a:t>
            </a:r>
            <a:r>
              <a:rPr lang="de-AT" sz="2700" dirty="0">
                <a:latin typeface="Arial Narrow" panose="020B0604020202020204" pitchFamily="34" charset="0"/>
                <a:ea typeface="Calibri" panose="020F0502020204030204" pitchFamily="34" charset="0"/>
                <a:cs typeface="Arial Narrow" panose="020B0604020202020204" pitchFamily="34" charset="0"/>
              </a:rPr>
              <a:t>.</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 </a:t>
            </a:r>
            <a:r>
              <a:rPr lang="de-AT" sz="2700" dirty="0">
                <a:latin typeface="Arial Narrow" panose="020B0604020202020204" pitchFamily="34" charset="0"/>
                <a:cs typeface="Arial Narrow" panose="020B0604020202020204" pitchFamily="34" charset="0"/>
              </a:rPr>
              <a:t>will ich </a:t>
            </a:r>
            <a:r>
              <a:rPr lang="de-AT" sz="2700" b="1" dirty="0">
                <a:latin typeface="Arial Narrow" panose="020B0604020202020204" pitchFamily="34" charset="0"/>
                <a:cs typeface="Arial Narrow" panose="020B0604020202020204" pitchFamily="34" charset="0"/>
              </a:rPr>
              <a:t>nicht lange</a:t>
            </a:r>
            <a:r>
              <a:rPr lang="de-AT" sz="2700" dirty="0">
                <a:latin typeface="Arial Narrow" panose="020B0604020202020204" pitchFamily="34" charset="0"/>
                <a:cs typeface="Arial Narrow" panose="020B0604020202020204" pitchFamily="34" charset="0"/>
              </a:rPr>
              <a:t> an Ampeln und Haltestellen </a:t>
            </a:r>
            <a:r>
              <a:rPr lang="de-AT" sz="2700" b="1" dirty="0">
                <a:latin typeface="Arial Narrow" panose="020B0604020202020204" pitchFamily="34" charset="0"/>
                <a:cs typeface="Arial Narrow" panose="020B0604020202020204" pitchFamily="34" charset="0"/>
              </a:rPr>
              <a:t>warten</a:t>
            </a:r>
            <a:r>
              <a:rPr lang="de-AT" sz="2700" dirty="0">
                <a:latin typeface="Arial Narrow" panose="020B0604020202020204" pitchFamily="34" charset="0"/>
                <a:cs typeface="Arial Narrow" panose="020B0604020202020204" pitchFamily="34" charset="0"/>
              </a:rPr>
              <a:t>.</a:t>
            </a:r>
          </a:p>
          <a:p>
            <a:pPr marL="402432" indent="-402432">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 möchte ich </a:t>
            </a:r>
            <a:r>
              <a:rPr lang="de-AT" sz="2700" b="1" dirty="0">
                <a:latin typeface="Arial Narrow" panose="020B0604020202020204" pitchFamily="34" charset="0"/>
                <a:ea typeface="Calibri" panose="020F0502020204030204" pitchFamily="34" charset="0"/>
                <a:cs typeface="Arial Narrow" panose="020B0604020202020204" pitchFamily="34" charset="0"/>
              </a:rPr>
              <a:t>selbst entscheiden</a:t>
            </a:r>
            <a:r>
              <a:rPr lang="de-AT" sz="2700" dirty="0">
                <a:latin typeface="Arial Narrow" panose="020B0604020202020204" pitchFamily="34" charset="0"/>
                <a:ea typeface="Calibri" panose="020F0502020204030204" pitchFamily="34" charset="0"/>
                <a:cs typeface="Arial Narrow" panose="020B0604020202020204" pitchFamily="34" charset="0"/>
              </a:rPr>
              <a:t>, wie ich von A nach B komme</a:t>
            </a:r>
          </a:p>
        </p:txBody>
      </p:sp>
      <p:sp>
        <p:nvSpPr>
          <p:cNvPr id="10" name="Textfeld 9">
            <a:extLst>
              <a:ext uri="{FF2B5EF4-FFF2-40B4-BE49-F238E27FC236}">
                <a16:creationId xmlns:a16="http://schemas.microsoft.com/office/drawing/2014/main" id="{07CAD5CE-87B0-3679-9F47-D2543A7E0ABE}"/>
              </a:ext>
            </a:extLst>
          </p:cNvPr>
          <p:cNvSpPr txBox="1"/>
          <p:nvPr/>
        </p:nvSpPr>
        <p:spPr>
          <a:xfrm>
            <a:off x="10894700" y="4142857"/>
            <a:ext cx="5803673" cy="4293483"/>
          </a:xfrm>
          <a:prstGeom prst="rect">
            <a:avLst/>
          </a:prstGeom>
          <a:noFill/>
        </p:spPr>
        <p:txBody>
          <a:bodyPr wrap="square">
            <a:spAutoFit/>
          </a:bodyPr>
          <a:lstStyle/>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-3	… will ich dabei auch </a:t>
            </a:r>
            <a:r>
              <a:rPr lang="de-AT" sz="2700" b="1" dirty="0">
                <a:latin typeface="Arial Narrow" panose="020B0604020202020204" pitchFamily="34" charset="0"/>
                <a:ea typeface="Calibri" panose="020F0502020204030204" pitchFamily="34" charset="0"/>
                <a:cs typeface="Arial Narrow" panose="020B0604020202020204" pitchFamily="34" charset="0"/>
              </a:rPr>
              <a:t>Musik hören, lesen oder spielen </a:t>
            </a:r>
            <a:r>
              <a:rPr lang="de-AT" sz="2700" dirty="0">
                <a:latin typeface="Arial Narrow" panose="020B0604020202020204" pitchFamily="34" charset="0"/>
                <a:ea typeface="Calibri" panose="020F0502020204030204" pitchFamily="34" charset="0"/>
                <a:cs typeface="Arial Narrow" panose="020B0604020202020204" pitchFamily="34" charset="0"/>
              </a:rPr>
              <a:t>können.</a:t>
            </a:r>
          </a:p>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-3	... Mache ich mir </a:t>
            </a:r>
            <a:r>
              <a:rPr lang="de-AT" sz="2700" b="1" dirty="0">
                <a:latin typeface="Arial Narrow" panose="020B0604020202020204" pitchFamily="34" charset="0"/>
                <a:ea typeface="Calibri" panose="020F0502020204030204" pitchFamily="34" charset="0"/>
                <a:cs typeface="Arial Narrow" panose="020B0604020202020204" pitchFamily="34" charset="0"/>
              </a:rPr>
              <a:t>Sorgen, ob ich genug Platz habe</a:t>
            </a:r>
            <a:r>
              <a:rPr lang="de-AT" sz="2700" dirty="0">
                <a:latin typeface="Arial Narrow" panose="020B0604020202020204" pitchFamily="34" charset="0"/>
                <a:ea typeface="Calibri" panose="020F0502020204030204" pitchFamily="34" charset="0"/>
                <a:cs typeface="Arial Narrow" panose="020B0604020202020204" pitchFamily="34" charset="0"/>
              </a:rPr>
              <a:t>.</a:t>
            </a:r>
          </a:p>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 Mache ich mir </a:t>
            </a:r>
            <a:r>
              <a:rPr lang="de-AT" sz="2700" b="1" dirty="0">
                <a:latin typeface="Arial Narrow" panose="020B0604020202020204" pitchFamily="34" charset="0"/>
                <a:ea typeface="Calibri" panose="020F0502020204030204" pitchFamily="34" charset="0"/>
                <a:cs typeface="Arial Narrow" panose="020B0604020202020204" pitchFamily="34" charset="0"/>
              </a:rPr>
              <a:t>Gedanken über die </a:t>
            </a:r>
            <a:r>
              <a:rPr lang="de-AT" sz="2700" dirty="0">
                <a:latin typeface="Arial Narrow" panose="020B0604020202020204" pitchFamily="34" charset="0"/>
                <a:ea typeface="Calibri" panose="020F0502020204030204" pitchFamily="34" charset="0"/>
                <a:cs typeface="Arial Narrow" panose="020B0604020202020204" pitchFamily="34" charset="0"/>
              </a:rPr>
              <a:t>Auswirkungen über die </a:t>
            </a:r>
            <a:r>
              <a:rPr lang="de-AT" sz="2700" b="1" dirty="0">
                <a:latin typeface="Arial Narrow" panose="020B0604020202020204" pitchFamily="34" charset="0"/>
                <a:ea typeface="Calibri" panose="020F0502020204030204" pitchFamily="34" charset="0"/>
                <a:cs typeface="Arial Narrow" panose="020B0604020202020204" pitchFamily="34" charset="0"/>
              </a:rPr>
              <a:t>Umwelt</a:t>
            </a:r>
            <a:r>
              <a:rPr lang="de-AT" sz="2700" dirty="0">
                <a:latin typeface="Arial Narrow" panose="020B0604020202020204" pitchFamily="34" charset="0"/>
                <a:ea typeface="Calibri" panose="020F0502020204030204" pitchFamily="34" charset="0"/>
                <a:cs typeface="Arial Narrow" panose="020B0604020202020204" pitchFamily="34" charset="0"/>
              </a:rPr>
              <a:t>.</a:t>
            </a:r>
          </a:p>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 gibt mir das ein </a:t>
            </a:r>
            <a:r>
              <a:rPr lang="de-AT" sz="2700" b="1" dirty="0">
                <a:latin typeface="Arial Narrow" panose="020B0604020202020204" pitchFamily="34" charset="0"/>
                <a:ea typeface="Calibri" panose="020F0502020204030204" pitchFamily="34" charset="0"/>
                <a:cs typeface="Arial Narrow" panose="020B0604020202020204" pitchFamily="34" charset="0"/>
              </a:rPr>
              <a:t>Gefühl von Freiheit</a:t>
            </a:r>
            <a:r>
              <a:rPr lang="de-AT" sz="2700" dirty="0">
                <a:latin typeface="Arial Narrow" panose="020B0604020202020204" pitchFamily="34" charset="0"/>
                <a:ea typeface="Calibri" panose="020F0502020204030204" pitchFamily="34" charset="0"/>
                <a:cs typeface="Arial Narrow" panose="020B0604020202020204" pitchFamily="34" charset="0"/>
              </a:rPr>
              <a:t>.</a:t>
            </a:r>
          </a:p>
          <a:p>
            <a:pPr marL="340520" indent="-340520">
              <a:spcAft>
                <a:spcPts val="900"/>
              </a:spcAft>
            </a:pPr>
            <a:r>
              <a:rPr lang="de-AT" sz="2700" dirty="0">
                <a:latin typeface="Arial Narrow" panose="020B0604020202020204" pitchFamily="34" charset="0"/>
                <a:ea typeface="Calibri" panose="020F0502020204030204" pitchFamily="34" charset="0"/>
                <a:cs typeface="Arial Narrow" panose="020B0604020202020204" pitchFamily="34" charset="0"/>
              </a:rPr>
              <a:t>-2 … sind mir </a:t>
            </a:r>
            <a:r>
              <a:rPr lang="de-AT" sz="2700" b="1" dirty="0">
                <a:latin typeface="Arial Narrow" panose="020B0604020202020204" pitchFamily="34" charset="0"/>
                <a:ea typeface="Calibri" panose="020F0502020204030204" pitchFamily="34" charset="0"/>
                <a:cs typeface="Arial Narrow" panose="020B0604020202020204" pitchFamily="34" charset="0"/>
              </a:rPr>
              <a:t>beleuchtete und sichere Wege</a:t>
            </a:r>
            <a:r>
              <a:rPr lang="de-AT" sz="2700" dirty="0">
                <a:latin typeface="Arial Narrow" panose="020B0604020202020204" pitchFamily="34" charset="0"/>
                <a:ea typeface="Calibri" panose="020F0502020204030204" pitchFamily="34" charset="0"/>
                <a:cs typeface="Arial Narrow" panose="020B0604020202020204" pitchFamily="34" charset="0"/>
              </a:rPr>
              <a:t> wichtig.</a:t>
            </a:r>
          </a:p>
        </p:txBody>
      </p:sp>
      <p:pic>
        <p:nvPicPr>
          <p:cNvPr id="11" name="Grafik 10">
            <a:extLst>
              <a:ext uri="{FF2B5EF4-FFF2-40B4-BE49-F238E27FC236}">
                <a16:creationId xmlns:a16="http://schemas.microsoft.com/office/drawing/2014/main" id="{A7608C6F-F231-AB48-37DA-A982837F99B1}"/>
              </a:ext>
            </a:extLst>
          </p:cNvPr>
          <p:cNvPicPr>
            <a:picLocks noChangeAspect="1"/>
          </p:cNvPicPr>
          <p:nvPr/>
        </p:nvPicPr>
        <p:blipFill>
          <a:blip r:embed="rId9"/>
          <a:stretch>
            <a:fillRect/>
          </a:stretch>
        </p:blipFill>
        <p:spPr>
          <a:xfrm>
            <a:off x="13717638" y="251828"/>
            <a:ext cx="4123794" cy="2228669"/>
          </a:xfrm>
          <a:prstGeom prst="rect">
            <a:avLst/>
          </a:prstGeom>
        </p:spPr>
      </p:pic>
    </p:spTree>
    <p:extLst>
      <p:ext uri="{BB962C8B-B14F-4D97-AF65-F5344CB8AC3E}">
        <p14:creationId xmlns:p14="http://schemas.microsoft.com/office/powerpoint/2010/main" val="1520986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18" descr="Generated by DALL·E">
            <a:extLst>
              <a:ext uri="{FF2B5EF4-FFF2-40B4-BE49-F238E27FC236}">
                <a16:creationId xmlns:a16="http://schemas.microsoft.com/office/drawing/2014/main" id="{4029E490-014F-C0DB-760A-EBB1E7AA534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3780" y="210735"/>
            <a:ext cx="3189516" cy="3189516"/>
          </a:xfrm>
          <a:prstGeom prst="rect">
            <a:avLst/>
          </a:prstGeom>
          <a:noFill/>
          <a:extLst>
            <a:ext uri="{909E8E84-426E-40DD-AFC4-6F175D3DCCD1}">
              <a14:hiddenFill xmlns:a14="http://schemas.microsoft.com/office/drawing/2010/main">
                <a:solidFill>
                  <a:srgbClr val="FFFFFF"/>
                </a:solidFill>
              </a14:hiddenFill>
            </a:ext>
          </a:extLst>
        </p:spPr>
      </p:pic>
      <p:sp>
        <p:nvSpPr>
          <p:cNvPr id="48" name="Abgerundete rechteckige Legende 47">
            <a:extLst>
              <a:ext uri="{FF2B5EF4-FFF2-40B4-BE49-F238E27FC236}">
                <a16:creationId xmlns:a16="http://schemas.microsoft.com/office/drawing/2014/main" id="{044932E4-660B-3046-4230-C58FB3A44D78}"/>
              </a:ext>
            </a:extLst>
          </p:cNvPr>
          <p:cNvSpPr/>
          <p:nvPr/>
        </p:nvSpPr>
        <p:spPr>
          <a:xfrm>
            <a:off x="3349257" y="314072"/>
            <a:ext cx="10175358" cy="1491422"/>
          </a:xfrm>
          <a:prstGeom prst="wedgeRoundRectCallout">
            <a:avLst>
              <a:gd name="adj1" fmla="val -55720"/>
              <a:gd name="adj2" fmla="val -12597"/>
              <a:gd name="adj3" fmla="val 16667"/>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3" name="Textplatzhalter 11">
            <a:extLst>
              <a:ext uri="{FF2B5EF4-FFF2-40B4-BE49-F238E27FC236}">
                <a16:creationId xmlns:a16="http://schemas.microsoft.com/office/drawing/2014/main" id="{2765D054-5E23-4494-AFD0-801724EDE808}"/>
              </a:ext>
            </a:extLst>
          </p:cNvPr>
          <p:cNvSpPr txBox="1">
            <a:spLocks/>
          </p:cNvSpPr>
          <p:nvPr/>
        </p:nvSpPr>
        <p:spPr>
          <a:xfrm>
            <a:off x="1442074" y="453525"/>
            <a:ext cx="3026918" cy="1188825"/>
          </a:xfrm>
          <a:prstGeom prst="rect">
            <a:avLst/>
          </a:prstGeom>
          <a:noFill/>
        </p:spPr>
        <p:txBody>
          <a:bodyPr vert="horz" lIns="137160" tIns="68580" rIns="137160" bIns="68580" rtlCol="0" anchor="ctr">
            <a:noAutofit/>
          </a:bodyPr>
          <a:lstStyle>
            <a:defPPr>
              <a:defRPr lang="de-DE"/>
            </a:defPPr>
            <a:lvl1pPr marL="0" indent="0" algn="r" defTabSz="914400" rtl="0" eaLnBrk="1" latinLnBrk="0" hangingPunct="1">
              <a:buNone/>
              <a:defRPr sz="7200" b="1" i="0" kern="1200">
                <a:ln>
                  <a:noFill/>
                </a:ln>
                <a:solidFill>
                  <a:srgbClr val="6D9454"/>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0" dirty="0">
                <a:solidFill>
                  <a:schemeClr val="bg1"/>
                </a:solidFill>
              </a:rPr>
              <a:t>4</a:t>
            </a:r>
            <a:endParaRPr lang="de-AT" sz="12000" dirty="0">
              <a:solidFill>
                <a:schemeClr val="bg1"/>
              </a:solidFill>
            </a:endParaRPr>
          </a:p>
        </p:txBody>
      </p:sp>
      <p:sp>
        <p:nvSpPr>
          <p:cNvPr id="49" name="Abgerundetes Rechteck 48">
            <a:extLst>
              <a:ext uri="{FF2B5EF4-FFF2-40B4-BE49-F238E27FC236}">
                <a16:creationId xmlns:a16="http://schemas.microsoft.com/office/drawing/2014/main" id="{7A51EE17-89C8-B866-A5DC-35A35F96DD96}"/>
              </a:ext>
            </a:extLst>
          </p:cNvPr>
          <p:cNvSpPr/>
          <p:nvPr/>
        </p:nvSpPr>
        <p:spPr>
          <a:xfrm>
            <a:off x="477004" y="3606626"/>
            <a:ext cx="2455940" cy="5601083"/>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de-AT" sz="2100" b="1" dirty="0">
                <a:solidFill>
                  <a:schemeClr val="bg1"/>
                </a:solidFill>
                <a:latin typeface="Söhne"/>
              </a:rPr>
              <a:t> Es macht Dich glücklich mit netten Leuten draußen unterwegs zu sein.</a:t>
            </a:r>
          </a:p>
          <a:p>
            <a:pPr algn="ctr"/>
            <a:r>
              <a:rPr lang="de-AT" sz="2100" b="1" dirty="0">
                <a:solidFill>
                  <a:schemeClr val="bg1"/>
                </a:solidFill>
                <a:latin typeface="Söhne"/>
              </a:rPr>
              <a:t> </a:t>
            </a:r>
          </a:p>
          <a:p>
            <a:pPr algn="ctr"/>
            <a:r>
              <a:rPr lang="de-AT" sz="2100" b="1" dirty="0">
                <a:solidFill>
                  <a:schemeClr val="bg1"/>
                </a:solidFill>
                <a:latin typeface="Söhne"/>
              </a:rPr>
              <a:t>Für </a:t>
            </a:r>
            <a:r>
              <a:rPr lang="de-AT" sz="2100" b="1">
                <a:solidFill>
                  <a:schemeClr val="bg1"/>
                </a:solidFill>
                <a:latin typeface="Söhne"/>
              </a:rPr>
              <a:t>Deine FreundInnen </a:t>
            </a:r>
            <a:r>
              <a:rPr lang="de-AT" sz="2100" b="1" dirty="0">
                <a:solidFill>
                  <a:schemeClr val="bg1"/>
                </a:solidFill>
                <a:latin typeface="Söhne"/>
              </a:rPr>
              <a:t>gehst Du auch einmal einen Umweg.</a:t>
            </a:r>
          </a:p>
          <a:p>
            <a:pPr algn="ctr"/>
            <a:endParaRPr lang="de-AT" sz="2100" b="1" dirty="0">
              <a:solidFill>
                <a:schemeClr val="bg1"/>
              </a:solidFill>
              <a:latin typeface="Söhne"/>
            </a:endParaRPr>
          </a:p>
          <a:p>
            <a:pPr algn="ctr"/>
            <a:r>
              <a:rPr lang="de-AT" sz="2100" b="1" dirty="0">
                <a:solidFill>
                  <a:schemeClr val="bg1"/>
                </a:solidFill>
                <a:latin typeface="Söhne"/>
              </a:rPr>
              <a:t>Du bist gerne schnell, flexibel und auch aktiv unterwegs und legst Wert auf Deine Gesundheit.</a:t>
            </a:r>
          </a:p>
        </p:txBody>
      </p:sp>
      <p:sp>
        <p:nvSpPr>
          <p:cNvPr id="6" name="Rechteck 5">
            <a:extLst>
              <a:ext uri="{FF2B5EF4-FFF2-40B4-BE49-F238E27FC236}">
                <a16:creationId xmlns:a16="http://schemas.microsoft.com/office/drawing/2014/main" id="{9FF97CBE-5508-6A66-BECF-CC9F7F1A65ED}"/>
              </a:ext>
            </a:extLst>
          </p:cNvPr>
          <p:cNvSpPr/>
          <p:nvPr/>
        </p:nvSpPr>
        <p:spPr>
          <a:xfrm>
            <a:off x="4333031" y="453525"/>
            <a:ext cx="9327546" cy="118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latin typeface="FUTURA MEDIUM" panose="020B0602020204020303" pitchFamily="34" charset="-79"/>
                <a:cs typeface="FUTURA MEDIUM" panose="020B0602020204020303" pitchFamily="34" charset="-79"/>
              </a:rPr>
              <a:t>am </a:t>
            </a:r>
            <a:r>
              <a:rPr lang="en-US" sz="3600" b="1" dirty="0" err="1">
                <a:solidFill>
                  <a:schemeClr val="bg1"/>
                </a:solidFill>
                <a:latin typeface="FUTURA MEDIUM" panose="020B0602020204020303" pitchFamily="34" charset="-79"/>
                <a:cs typeface="FUTURA MEDIUM" panose="020B0602020204020303" pitchFamily="34" charset="-79"/>
              </a:rPr>
              <a:t>besten</a:t>
            </a:r>
            <a:r>
              <a:rPr lang="en-US" sz="3600" b="1" dirty="0">
                <a:solidFill>
                  <a:schemeClr val="bg1"/>
                </a:solidFill>
                <a:latin typeface="FUTURA MEDIUM" panose="020B0602020204020303" pitchFamily="34" charset="-79"/>
                <a:cs typeface="FUTURA MEDIUM" panose="020B0602020204020303" pitchFamily="34" charset="-79"/>
              </a:rPr>
              <a:t> </a:t>
            </a:r>
            <a:r>
              <a:rPr lang="en-US" sz="3600" b="1" dirty="0" err="1">
                <a:solidFill>
                  <a:schemeClr val="bg1"/>
                </a:solidFill>
                <a:latin typeface="FUTURA MEDIUM" panose="020B0602020204020303" pitchFamily="34" charset="-79"/>
                <a:cs typeface="FUTURA MEDIUM" panose="020B0602020204020303" pitchFamily="34" charset="-79"/>
              </a:rPr>
              <a:t>miteinander</a:t>
            </a:r>
            <a:r>
              <a:rPr lang="en-US" sz="3600" b="1" dirty="0">
                <a:solidFill>
                  <a:schemeClr val="bg1"/>
                </a:solidFill>
                <a:latin typeface="FUTURA MEDIUM" panose="020B0602020204020303" pitchFamily="34" charset="-79"/>
                <a:cs typeface="FUTURA MEDIUM" panose="020B0602020204020303" pitchFamily="34" charset="-79"/>
              </a:rPr>
              <a:t> auf dem </a:t>
            </a:r>
            <a:r>
              <a:rPr lang="en-US" sz="3600" b="1" dirty="0" err="1">
                <a:solidFill>
                  <a:schemeClr val="bg1"/>
                </a:solidFill>
                <a:latin typeface="FUTURA MEDIUM" panose="020B0602020204020303" pitchFamily="34" charset="-79"/>
                <a:cs typeface="FUTURA MEDIUM" panose="020B0602020204020303" pitchFamily="34" charset="-79"/>
              </a:rPr>
              <a:t>Weg</a:t>
            </a:r>
            <a:r>
              <a:rPr lang="en-US" sz="3600" b="1" dirty="0">
                <a:solidFill>
                  <a:schemeClr val="bg1"/>
                </a:solidFill>
                <a:latin typeface="FUTURA MEDIUM" panose="020B0602020204020303" pitchFamily="34" charset="-79"/>
                <a:cs typeface="FUTURA MEDIUM" panose="020B0602020204020303" pitchFamily="34" charset="-79"/>
              </a:rPr>
              <a:t>!</a:t>
            </a:r>
            <a:endParaRPr lang="de-AT" sz="3600" b="1" dirty="0">
              <a:solidFill>
                <a:schemeClr val="bg1"/>
              </a:solidFill>
              <a:latin typeface="FUTURA MEDIUM" panose="020B0602020204020303" pitchFamily="34" charset="-79"/>
              <a:cs typeface="FUTURA MEDIUM" panose="020B0602020204020303" pitchFamily="34" charset="-79"/>
            </a:endParaRPr>
          </a:p>
        </p:txBody>
      </p:sp>
      <p:pic>
        <p:nvPicPr>
          <p:cNvPr id="11" name="Grafik 10">
            <a:extLst>
              <a:ext uri="{FF2B5EF4-FFF2-40B4-BE49-F238E27FC236}">
                <a16:creationId xmlns:a16="http://schemas.microsoft.com/office/drawing/2014/main" id="{A7608C6F-F231-AB48-37DA-A982837F99B1}"/>
              </a:ext>
            </a:extLst>
          </p:cNvPr>
          <p:cNvPicPr>
            <a:picLocks noChangeAspect="1"/>
          </p:cNvPicPr>
          <p:nvPr/>
        </p:nvPicPr>
        <p:blipFill>
          <a:blip r:embed="rId5"/>
          <a:stretch>
            <a:fillRect/>
          </a:stretch>
        </p:blipFill>
        <p:spPr>
          <a:xfrm>
            <a:off x="13717638" y="251828"/>
            <a:ext cx="4123794" cy="2228669"/>
          </a:xfrm>
          <a:prstGeom prst="rect">
            <a:avLst/>
          </a:prstGeom>
        </p:spPr>
      </p:pic>
      <p:sp>
        <p:nvSpPr>
          <p:cNvPr id="2" name="Inhaltsplatzhalter 2">
            <a:extLst>
              <a:ext uri="{FF2B5EF4-FFF2-40B4-BE49-F238E27FC236}">
                <a16:creationId xmlns:a16="http://schemas.microsoft.com/office/drawing/2014/main" id="{4A001AD2-6A8E-BF5D-1038-5499D622172F}"/>
              </a:ext>
            </a:extLst>
          </p:cNvPr>
          <p:cNvSpPr txBox="1">
            <a:spLocks/>
          </p:cNvSpPr>
          <p:nvPr/>
        </p:nvSpPr>
        <p:spPr>
          <a:xfrm>
            <a:off x="3548860" y="2738052"/>
            <a:ext cx="14065079" cy="6942621"/>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AT" sz="4200" dirty="0">
              <a:solidFill>
                <a:srgbClr val="374151"/>
              </a:solidFill>
              <a:latin typeface="Söhne"/>
            </a:endParaRPr>
          </a:p>
          <a:p>
            <a:pPr marL="0" indent="0">
              <a:buNone/>
            </a:pPr>
            <a:r>
              <a:rPr lang="de-AT" sz="5100" dirty="0">
                <a:solidFill>
                  <a:srgbClr val="374151"/>
                </a:solidFill>
                <a:latin typeface="Söhne"/>
              </a:rPr>
              <a:t>Du legst besonders großen Wert auf soziale Interaktion während Du unterwegs bist. Wege und Verkehrsmittel wählst Du so, dass Du </a:t>
            </a:r>
            <a:r>
              <a:rPr lang="de-AT" sz="5100" b="1" dirty="0">
                <a:solidFill>
                  <a:srgbClr val="374151"/>
                </a:solidFill>
                <a:latin typeface="Söhne"/>
              </a:rPr>
              <a:t>mit FreundInnen gemeinsam reisen </a:t>
            </a:r>
            <a:r>
              <a:rPr lang="de-AT" sz="5100" dirty="0">
                <a:solidFill>
                  <a:srgbClr val="374151"/>
                </a:solidFill>
                <a:latin typeface="Söhne"/>
              </a:rPr>
              <a:t>kannst (+3). Dabei richtest Du Dich auch nach den Vorlieben Deiner Freunde (+3). Auch das Knüpfen </a:t>
            </a:r>
            <a:r>
              <a:rPr lang="de-AT" sz="5100" b="1" dirty="0">
                <a:solidFill>
                  <a:srgbClr val="374151"/>
                </a:solidFill>
                <a:latin typeface="Söhne"/>
              </a:rPr>
              <a:t>neuer Bekanntschaften</a:t>
            </a:r>
            <a:r>
              <a:rPr lang="de-AT" sz="5100" dirty="0">
                <a:solidFill>
                  <a:srgbClr val="374151"/>
                </a:solidFill>
                <a:latin typeface="Söhne"/>
              </a:rPr>
              <a:t> unterwegs ist Dir wichtig (+2). </a:t>
            </a:r>
          </a:p>
          <a:p>
            <a:pPr marL="0" indent="0">
              <a:buNone/>
            </a:pPr>
            <a:r>
              <a:rPr lang="de-AT" sz="5100" dirty="0">
                <a:solidFill>
                  <a:srgbClr val="374151"/>
                </a:solidFill>
                <a:latin typeface="Söhne"/>
              </a:rPr>
              <a:t>Du </a:t>
            </a:r>
            <a:r>
              <a:rPr lang="de-AT" sz="5100" b="1" dirty="0">
                <a:solidFill>
                  <a:srgbClr val="374151"/>
                </a:solidFill>
                <a:latin typeface="Söhne"/>
              </a:rPr>
              <a:t>bestimmst Deine Wege gerne </a:t>
            </a:r>
            <a:r>
              <a:rPr lang="de-AT" sz="5100" dirty="0">
                <a:solidFill>
                  <a:srgbClr val="374151"/>
                </a:solidFill>
                <a:latin typeface="Söhne"/>
              </a:rPr>
              <a:t>– in Abstimmung mit Freunden – </a:t>
            </a:r>
            <a:r>
              <a:rPr lang="de-AT" sz="5100" b="1" dirty="0">
                <a:solidFill>
                  <a:srgbClr val="374151"/>
                </a:solidFill>
                <a:latin typeface="Söhne"/>
              </a:rPr>
              <a:t>selbst </a:t>
            </a:r>
            <a:r>
              <a:rPr lang="de-AT" sz="5100" dirty="0">
                <a:solidFill>
                  <a:srgbClr val="374151"/>
                </a:solidFill>
                <a:latin typeface="Söhne"/>
              </a:rPr>
              <a:t>(+2), bist offen für Abwechslung und bevorzugst es, </a:t>
            </a:r>
            <a:r>
              <a:rPr lang="de-AT" sz="5100" b="1" dirty="0">
                <a:solidFill>
                  <a:srgbClr val="374151"/>
                </a:solidFill>
                <a:latin typeface="Söhne"/>
              </a:rPr>
              <a:t>rasch voranzukommen </a:t>
            </a:r>
            <a:r>
              <a:rPr lang="de-AT" sz="5100" dirty="0">
                <a:solidFill>
                  <a:srgbClr val="374151"/>
                </a:solidFill>
                <a:latin typeface="Söhne"/>
              </a:rPr>
              <a:t>(+2). </a:t>
            </a:r>
            <a:r>
              <a:rPr lang="de-AT" sz="5100" b="1" dirty="0">
                <a:solidFill>
                  <a:srgbClr val="374151"/>
                </a:solidFill>
                <a:latin typeface="Söhne"/>
              </a:rPr>
              <a:t>Freiheit</a:t>
            </a:r>
            <a:r>
              <a:rPr lang="de-AT" sz="5100" dirty="0">
                <a:solidFill>
                  <a:srgbClr val="374151"/>
                </a:solidFill>
                <a:latin typeface="Söhne"/>
              </a:rPr>
              <a:t> (-2) und </a:t>
            </a:r>
            <a:r>
              <a:rPr lang="de-AT" sz="5100" b="1" dirty="0">
                <a:solidFill>
                  <a:srgbClr val="374151"/>
                </a:solidFill>
                <a:latin typeface="Söhne"/>
              </a:rPr>
              <a:t>Umweltbewusstsein</a:t>
            </a:r>
            <a:r>
              <a:rPr lang="de-AT" sz="5100" dirty="0">
                <a:solidFill>
                  <a:srgbClr val="374151"/>
                </a:solidFill>
                <a:latin typeface="Söhne"/>
              </a:rPr>
              <a:t> (-2) sind für Dich weniger ausschlaggebend wenn Du im Alltag unterwegs bist, was unterstreicht, dass Deine Priorität eher auf dem sozialen Aspekt des Weges liegt.</a:t>
            </a:r>
          </a:p>
          <a:p>
            <a:pPr marL="0" indent="0">
              <a:buNone/>
            </a:pPr>
            <a:r>
              <a:rPr lang="de-AT" sz="5100" dirty="0">
                <a:solidFill>
                  <a:srgbClr val="374151"/>
                </a:solidFill>
                <a:latin typeface="Söhne"/>
              </a:rPr>
              <a:t>Am wenigsten Sorgen machst Du Dir um Deinen </a:t>
            </a:r>
            <a:r>
              <a:rPr lang="de-AT" sz="5100" b="1" dirty="0">
                <a:solidFill>
                  <a:srgbClr val="374151"/>
                </a:solidFill>
                <a:latin typeface="Söhne"/>
              </a:rPr>
              <a:t>persönlichen Raum </a:t>
            </a:r>
            <a:r>
              <a:rPr lang="de-AT" sz="5100" dirty="0">
                <a:solidFill>
                  <a:srgbClr val="374151"/>
                </a:solidFill>
                <a:latin typeface="Söhne"/>
              </a:rPr>
              <a:t>(-3), wie beispielsweise genügend Platz im Bus oder auf dem Radweg, ebenso verzichtest Du gerne unterwegs darauf, </a:t>
            </a:r>
            <a:r>
              <a:rPr lang="de-AT" sz="5100" b="1" dirty="0">
                <a:solidFill>
                  <a:srgbClr val="374151"/>
                </a:solidFill>
                <a:latin typeface="Söhne"/>
              </a:rPr>
              <a:t>Musik zu hören, zu spielen oder zu lesen </a:t>
            </a:r>
            <a:r>
              <a:rPr lang="de-AT" sz="5100" dirty="0">
                <a:solidFill>
                  <a:srgbClr val="374151"/>
                </a:solidFill>
                <a:latin typeface="Söhne"/>
              </a:rPr>
              <a:t>(-3), wenn Du Dich stattdessen unterhalten kannst.</a:t>
            </a:r>
          </a:p>
        </p:txBody>
      </p:sp>
    </p:spTree>
    <p:extLst>
      <p:ext uri="{BB962C8B-B14F-4D97-AF65-F5344CB8AC3E}">
        <p14:creationId xmlns:p14="http://schemas.microsoft.com/office/powerpoint/2010/main" val="2294891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869325" y="1019775"/>
            <a:ext cx="14514713" cy="2462213"/>
          </a:xfrm>
          <a:prstGeom prst="rect">
            <a:avLst/>
          </a:prstGeom>
        </p:spPr>
        <p:txBody>
          <a:bodyPr wrap="square" lIns="0" tIns="0" rIns="0" bIns="0" rtlCol="0" anchor="t">
            <a:spAutoFit/>
          </a:bodyPr>
          <a:lstStyle/>
          <a:p>
            <a:pPr marL="0" lvl="0" indent="0" algn="ctr">
              <a:lnSpc>
                <a:spcPts val="9600"/>
              </a:lnSpc>
              <a:spcBef>
                <a:spcPct val="0"/>
              </a:spcBef>
            </a:pPr>
            <a:r>
              <a:rPr lang="de-AT" sz="8000" dirty="0">
                <a:solidFill>
                  <a:srgbClr val="000000"/>
                </a:solidFill>
                <a:latin typeface="Open Sans 2 Bold"/>
              </a:rPr>
              <a:t>Welche Mobilitätsprofile habt ihr gefunden?</a:t>
            </a:r>
          </a:p>
        </p:txBody>
      </p:sp>
      <p:sp>
        <p:nvSpPr>
          <p:cNvPr id="39" name="Fußzeilenplatzhalter 38">
            <a:extLst>
              <a:ext uri="{FF2B5EF4-FFF2-40B4-BE49-F238E27FC236}">
                <a16:creationId xmlns:a16="http://schemas.microsoft.com/office/drawing/2014/main" id="{3065B3B9-9DE3-396B-FC8A-0A407B26A42C}"/>
              </a:ext>
            </a:extLst>
          </p:cNvPr>
          <p:cNvSpPr>
            <a:spLocks noGrp="1"/>
          </p:cNvSpPr>
          <p:nvPr>
            <p:ph type="ftr" sz="quarter" idx="11"/>
          </p:nvPr>
        </p:nvSpPr>
        <p:spPr/>
        <p:txBody>
          <a:bodyPr/>
          <a:lstStyle/>
          <a:p>
            <a:r>
              <a:rPr lang="de-DE" sz="1400" dirty="0"/>
              <a:t>Workshop Aktive Mobilität und Wohlbefinden – Modul 1 Mobilität und Verkehr, Verkehrsmittel</a:t>
            </a:r>
            <a:endParaRPr lang="en-US" sz="1400" dirty="0"/>
          </a:p>
        </p:txBody>
      </p:sp>
      <p:sp>
        <p:nvSpPr>
          <p:cNvPr id="40" name="Foliennummernplatzhalter 39">
            <a:extLst>
              <a:ext uri="{FF2B5EF4-FFF2-40B4-BE49-F238E27FC236}">
                <a16:creationId xmlns:a16="http://schemas.microsoft.com/office/drawing/2014/main" id="{A32C854B-AF41-618D-86B1-16C78F1ADE9D}"/>
              </a:ext>
            </a:extLst>
          </p:cNvPr>
          <p:cNvSpPr>
            <a:spLocks noGrp="1"/>
          </p:cNvSpPr>
          <p:nvPr>
            <p:ph type="sldNum" sz="quarter" idx="12"/>
          </p:nvPr>
        </p:nvSpPr>
        <p:spPr/>
        <p:txBody>
          <a:bodyPr/>
          <a:lstStyle/>
          <a:p>
            <a:fld id="{B6F15528-21DE-4FAA-801E-634DDDAF4B2B}" type="slidenum">
              <a:rPr lang="en-US" smtClean="0"/>
              <a:pPr/>
              <a:t>29</a:t>
            </a:fld>
            <a:endParaRPr lang="en-US"/>
          </a:p>
        </p:txBody>
      </p:sp>
      <p:grpSp>
        <p:nvGrpSpPr>
          <p:cNvPr id="4" name="Group 7">
            <a:extLst>
              <a:ext uri="{FF2B5EF4-FFF2-40B4-BE49-F238E27FC236}">
                <a16:creationId xmlns:a16="http://schemas.microsoft.com/office/drawing/2014/main" id="{0C0E6D01-0499-6606-1FDA-0BC548A64A61}"/>
              </a:ext>
            </a:extLst>
          </p:cNvPr>
          <p:cNvGrpSpPr/>
          <p:nvPr/>
        </p:nvGrpSpPr>
        <p:grpSpPr>
          <a:xfrm>
            <a:off x="533400" y="495300"/>
            <a:ext cx="771999" cy="771999"/>
            <a:chOff x="0" y="0"/>
            <a:chExt cx="6350000" cy="6350000"/>
          </a:xfrm>
        </p:grpSpPr>
        <p:sp>
          <p:nvSpPr>
            <p:cNvPr id="5" name="Freeform 8">
              <a:extLst>
                <a:ext uri="{FF2B5EF4-FFF2-40B4-BE49-F238E27FC236}">
                  <a16:creationId xmlns:a16="http://schemas.microsoft.com/office/drawing/2014/main" id="{8B23B6CC-19E1-E342-4198-DBB4F75612AF}"/>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6" name="TextBox 17">
            <a:extLst>
              <a:ext uri="{FF2B5EF4-FFF2-40B4-BE49-F238E27FC236}">
                <a16:creationId xmlns:a16="http://schemas.microsoft.com/office/drawing/2014/main" id="{7C7F5BF5-25A1-DF46-B464-B8E9C96CB643}"/>
              </a:ext>
            </a:extLst>
          </p:cNvPr>
          <p:cNvSpPr txBox="1"/>
          <p:nvPr/>
        </p:nvSpPr>
        <p:spPr>
          <a:xfrm>
            <a:off x="646793" y="48894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dirty="0">
                <a:solidFill>
                  <a:srgbClr val="FFFFFF"/>
                </a:solidFill>
                <a:latin typeface="Open Sans 1 Bold"/>
              </a:rPr>
              <a:t>5</a:t>
            </a:r>
          </a:p>
        </p:txBody>
      </p:sp>
    </p:spTree>
    <p:extLst>
      <p:ext uri="{BB962C8B-B14F-4D97-AF65-F5344CB8AC3E}">
        <p14:creationId xmlns:p14="http://schemas.microsoft.com/office/powerpoint/2010/main" val="41087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82000" y="3551351"/>
            <a:ext cx="5728612" cy="5155751"/>
          </a:xfrm>
          <a:custGeom>
            <a:avLst/>
            <a:gdLst/>
            <a:ahLst/>
            <a:cxnLst/>
            <a:rect l="l" t="t" r="r" b="b"/>
            <a:pathLst>
              <a:path w="5728612" h="5155751">
                <a:moveTo>
                  <a:pt x="0" y="0"/>
                </a:moveTo>
                <a:lnTo>
                  <a:pt x="5728612" y="0"/>
                </a:lnTo>
                <a:lnTo>
                  <a:pt x="5728612" y="5155751"/>
                </a:lnTo>
                <a:lnTo>
                  <a:pt x="0" y="51557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AT" dirty="0"/>
          </a:p>
        </p:txBody>
      </p:sp>
      <p:sp>
        <p:nvSpPr>
          <p:cNvPr id="5" name="TextBox 5"/>
          <p:cNvSpPr txBox="1"/>
          <p:nvPr/>
        </p:nvSpPr>
        <p:spPr>
          <a:xfrm>
            <a:off x="2096887" y="1028700"/>
            <a:ext cx="14094227" cy="121920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000000"/>
                </a:solidFill>
                <a:latin typeface="Open Sans 2 Bold"/>
              </a:rPr>
              <a:t>Was ist Mobilität?</a:t>
            </a:r>
          </a:p>
        </p:txBody>
      </p:sp>
      <p:sp>
        <p:nvSpPr>
          <p:cNvPr id="7" name="TextBox 7"/>
          <p:cNvSpPr txBox="1"/>
          <p:nvPr/>
        </p:nvSpPr>
        <p:spPr>
          <a:xfrm>
            <a:off x="5555253" y="2620663"/>
            <a:ext cx="9952391" cy="803910"/>
          </a:xfrm>
          <a:prstGeom prst="rect">
            <a:avLst/>
          </a:prstGeom>
        </p:spPr>
        <p:txBody>
          <a:bodyPr lIns="0" tIns="0" rIns="0" bIns="0" rtlCol="0" anchor="t">
            <a:spAutoFit/>
          </a:bodyPr>
          <a:lstStyle/>
          <a:p>
            <a:pPr marL="0" lvl="1" indent="0" algn="l">
              <a:lnSpc>
                <a:spcPts val="7050"/>
              </a:lnSpc>
              <a:spcBef>
                <a:spcPct val="0"/>
              </a:spcBef>
            </a:pPr>
            <a:r>
              <a:rPr lang="en-US" sz="3600" b="1" dirty="0" err="1">
                <a:solidFill>
                  <a:srgbClr val="000000"/>
                </a:solidFill>
                <a:latin typeface="Open Sans 1"/>
              </a:rPr>
              <a:t>Ortsveränderung</a:t>
            </a:r>
            <a:r>
              <a:rPr lang="en-US" sz="3600" dirty="0">
                <a:solidFill>
                  <a:srgbClr val="000000"/>
                </a:solidFill>
                <a:latin typeface="Open Sans 1"/>
              </a:rPr>
              <a:t> von A </a:t>
            </a:r>
            <a:r>
              <a:rPr lang="en-US" sz="3600" dirty="0" err="1">
                <a:solidFill>
                  <a:srgbClr val="000000"/>
                </a:solidFill>
                <a:latin typeface="Open Sans 1"/>
              </a:rPr>
              <a:t>nach</a:t>
            </a:r>
            <a:r>
              <a:rPr lang="en-US" sz="3600" dirty="0">
                <a:solidFill>
                  <a:srgbClr val="000000"/>
                </a:solidFill>
                <a:latin typeface="Open Sans 1"/>
              </a:rPr>
              <a:t> B</a:t>
            </a:r>
          </a:p>
        </p:txBody>
      </p:sp>
      <p:pic>
        <p:nvPicPr>
          <p:cNvPr id="8" name="Picture 2">
            <a:extLst>
              <a:ext uri="{FF2B5EF4-FFF2-40B4-BE49-F238E27FC236}">
                <a16:creationId xmlns:a16="http://schemas.microsoft.com/office/drawing/2014/main" id="{829EF8D3-6A61-BAAD-189D-2DDE57222413}"/>
              </a:ext>
            </a:extLst>
          </p:cNvPr>
          <p:cNvPicPr>
            <a:picLocks noChangeAspect="1"/>
          </p:cNvPicPr>
          <p:nvPr/>
        </p:nvPicPr>
        <p:blipFill>
          <a:blip r:embed="rId5"/>
          <a:srcRect/>
          <a:stretch>
            <a:fillRect/>
          </a:stretch>
        </p:blipFill>
        <p:spPr>
          <a:xfrm>
            <a:off x="4419600" y="4006409"/>
            <a:ext cx="3384499" cy="4700693"/>
          </a:xfrm>
          <a:prstGeom prst="rect">
            <a:avLst/>
          </a:prstGeom>
        </p:spPr>
      </p:pic>
      <p:sp>
        <p:nvSpPr>
          <p:cNvPr id="13" name="Foliennummernplatzhalter 12">
            <a:extLst>
              <a:ext uri="{FF2B5EF4-FFF2-40B4-BE49-F238E27FC236}">
                <a16:creationId xmlns:a16="http://schemas.microsoft.com/office/drawing/2014/main" id="{A55F36E2-838C-4A73-8585-6E01C0AF029C}"/>
              </a:ext>
            </a:extLst>
          </p:cNvPr>
          <p:cNvSpPr>
            <a:spLocks noGrp="1"/>
          </p:cNvSpPr>
          <p:nvPr>
            <p:ph type="sldNum" sz="quarter" idx="12"/>
          </p:nvPr>
        </p:nvSpPr>
        <p:spPr/>
        <p:txBody>
          <a:bodyPr/>
          <a:lstStyle/>
          <a:p>
            <a:fld id="{B6F15528-21DE-4FAA-801E-634DDDAF4B2B}" type="slidenum">
              <a:rPr lang="en-US" smtClean="0"/>
              <a:pPr/>
              <a:t>3</a:t>
            </a:fld>
            <a:endParaRPr lang="en-US"/>
          </a:p>
        </p:txBody>
      </p:sp>
      <p:sp>
        <p:nvSpPr>
          <p:cNvPr id="3" name="Textfeld 2">
            <a:extLst>
              <a:ext uri="{FF2B5EF4-FFF2-40B4-BE49-F238E27FC236}">
                <a16:creationId xmlns:a16="http://schemas.microsoft.com/office/drawing/2014/main" id="{A76D1244-58F1-99A5-8CA1-3E793DC9254A}"/>
              </a:ext>
            </a:extLst>
          </p:cNvPr>
          <p:cNvSpPr txBox="1"/>
          <p:nvPr/>
        </p:nvSpPr>
        <p:spPr>
          <a:xfrm>
            <a:off x="8870527" y="5606006"/>
            <a:ext cx="546945" cy="523220"/>
          </a:xfrm>
          <a:prstGeom prst="rect">
            <a:avLst/>
          </a:prstGeom>
          <a:noFill/>
        </p:spPr>
        <p:txBody>
          <a:bodyPr wrap="none" rtlCol="0">
            <a:spAutoFit/>
          </a:bodyPr>
          <a:lstStyle/>
          <a:p>
            <a:r>
              <a:rPr lang="de-DE" sz="2800" b="1" dirty="0">
                <a:latin typeface="Gill Sans Ultra Bold" panose="020B0A02020104020203" pitchFamily="34" charset="77"/>
                <a:cs typeface="PHOSPHATE INLINE" panose="02000506050000020004" pitchFamily="2" charset="77"/>
              </a:rPr>
              <a:t>A</a:t>
            </a:r>
          </a:p>
        </p:txBody>
      </p:sp>
      <p:sp>
        <p:nvSpPr>
          <p:cNvPr id="4" name="Textfeld 3">
            <a:extLst>
              <a:ext uri="{FF2B5EF4-FFF2-40B4-BE49-F238E27FC236}">
                <a16:creationId xmlns:a16="http://schemas.microsoft.com/office/drawing/2014/main" id="{4AE65705-4EF7-680E-D5CC-89E3B590C7FA}"/>
              </a:ext>
            </a:extLst>
          </p:cNvPr>
          <p:cNvSpPr txBox="1"/>
          <p:nvPr/>
        </p:nvSpPr>
        <p:spPr>
          <a:xfrm>
            <a:off x="13363133" y="7200900"/>
            <a:ext cx="505267" cy="523220"/>
          </a:xfrm>
          <a:prstGeom prst="rect">
            <a:avLst/>
          </a:prstGeom>
          <a:noFill/>
        </p:spPr>
        <p:txBody>
          <a:bodyPr wrap="none" rtlCol="0">
            <a:spAutoFit/>
          </a:bodyPr>
          <a:lstStyle/>
          <a:p>
            <a:r>
              <a:rPr lang="de-DE" sz="2800" b="1" dirty="0">
                <a:latin typeface="Gill Sans Ultra Bold" panose="020B0A02020104020203" pitchFamily="34" charset="77"/>
                <a:cs typeface="PHOSPHATE INLINE" panose="02000506050000020004" pitchFamily="2" charset="77"/>
              </a:rPr>
              <a:t>B</a:t>
            </a:r>
          </a:p>
        </p:txBody>
      </p:sp>
      <p:grpSp>
        <p:nvGrpSpPr>
          <p:cNvPr id="10" name="Group 3">
            <a:extLst>
              <a:ext uri="{FF2B5EF4-FFF2-40B4-BE49-F238E27FC236}">
                <a16:creationId xmlns:a16="http://schemas.microsoft.com/office/drawing/2014/main" id="{FAD57274-AA53-7260-143A-B44491E38A9A}"/>
              </a:ext>
            </a:extLst>
          </p:cNvPr>
          <p:cNvGrpSpPr/>
          <p:nvPr/>
        </p:nvGrpSpPr>
        <p:grpSpPr>
          <a:xfrm>
            <a:off x="533400" y="495300"/>
            <a:ext cx="771999" cy="771999"/>
            <a:chOff x="0" y="0"/>
            <a:chExt cx="6350000" cy="6350000"/>
          </a:xfrm>
        </p:grpSpPr>
        <p:sp>
          <p:nvSpPr>
            <p:cNvPr id="11" name="Freeform 4">
              <a:extLst>
                <a:ext uri="{FF2B5EF4-FFF2-40B4-BE49-F238E27FC236}">
                  <a16:creationId xmlns:a16="http://schemas.microsoft.com/office/drawing/2014/main" id="{D08A39C8-DC6A-242B-3789-AE226247B05A}"/>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14" name="TextBox 5">
            <a:extLst>
              <a:ext uri="{FF2B5EF4-FFF2-40B4-BE49-F238E27FC236}">
                <a16:creationId xmlns:a16="http://schemas.microsoft.com/office/drawing/2014/main" id="{DDDF47A5-7C4B-780B-2062-38FC3EB7379C}"/>
              </a:ext>
            </a:extLst>
          </p:cNvPr>
          <p:cNvSpPr txBox="1"/>
          <p:nvPr/>
        </p:nvSpPr>
        <p:spPr>
          <a:xfrm>
            <a:off x="646794" y="484869"/>
            <a:ext cx="545211" cy="669036"/>
          </a:xfrm>
          <a:prstGeom prst="rect">
            <a:avLst/>
          </a:prstGeom>
        </p:spPr>
        <p:txBody>
          <a:bodyPr lIns="0" tIns="0" rIns="0" bIns="0" rtlCol="0" anchor="t">
            <a:spAutoFit/>
          </a:bodyPr>
          <a:lstStyle/>
          <a:p>
            <a:pPr algn="ctr">
              <a:lnSpc>
                <a:spcPts val="5652"/>
              </a:lnSpc>
            </a:pPr>
            <a:r>
              <a:rPr lang="en-US" sz="3600" dirty="0">
                <a:solidFill>
                  <a:srgbClr val="FFFFFF"/>
                </a:solidFill>
                <a:latin typeface="Open Sans 1 Bold"/>
              </a:rPr>
              <a:t>1</a:t>
            </a:r>
          </a:p>
        </p:txBody>
      </p:sp>
      <p:sp>
        <p:nvSpPr>
          <p:cNvPr id="6" name="Textfeld 5">
            <a:extLst>
              <a:ext uri="{FF2B5EF4-FFF2-40B4-BE49-F238E27FC236}">
                <a16:creationId xmlns:a16="http://schemas.microsoft.com/office/drawing/2014/main" id="{BF4965CA-3BB2-5041-9271-0B68B32CA5C6}"/>
              </a:ext>
            </a:extLst>
          </p:cNvPr>
          <p:cNvSpPr txBox="1"/>
          <p:nvPr/>
        </p:nvSpPr>
        <p:spPr>
          <a:xfrm>
            <a:off x="358718" y="9779271"/>
            <a:ext cx="2518703" cy="369332"/>
          </a:xfrm>
          <a:prstGeom prst="rect">
            <a:avLst/>
          </a:prstGeom>
          <a:noFill/>
        </p:spPr>
        <p:txBody>
          <a:bodyPr wrap="none" rtlCol="0">
            <a:spAutoFit/>
          </a:bodyPr>
          <a:lstStyle/>
          <a:p>
            <a:r>
              <a:rPr lang="de-DE" dirty="0"/>
              <a:t>Bilder: </a:t>
            </a:r>
            <a:r>
              <a:rPr lang="de-AT" b="0" i="0" u="none" strike="noStrike" dirty="0">
                <a:solidFill>
                  <a:srgbClr val="0161CD"/>
                </a:solidFill>
                <a:effectLst/>
                <a:latin typeface="Inter"/>
                <a:hlinkClick r:id="rId6"/>
              </a:rPr>
              <a:t>www.freepik.com</a:t>
            </a:r>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2096887" y="1028700"/>
            <a:ext cx="14094227" cy="1219200"/>
          </a:xfrm>
          <a:prstGeom prst="rect">
            <a:avLst/>
          </a:prstGeom>
        </p:spPr>
        <p:txBody>
          <a:bodyPr lIns="0" tIns="0" rIns="0" bIns="0" rtlCol="0" anchor="t">
            <a:spAutoFit/>
          </a:bodyPr>
          <a:lstStyle/>
          <a:p>
            <a:pPr marL="0" lvl="0" indent="0" algn="ctr">
              <a:lnSpc>
                <a:spcPts val="9600"/>
              </a:lnSpc>
              <a:spcBef>
                <a:spcPct val="0"/>
              </a:spcBef>
            </a:pPr>
            <a:r>
              <a:rPr lang="de-AT" sz="8000" dirty="0">
                <a:solidFill>
                  <a:srgbClr val="000000"/>
                </a:solidFill>
                <a:latin typeface="Open Sans 2 Bold"/>
              </a:rPr>
              <a:t>Wie sind wir unterwegs?</a:t>
            </a:r>
          </a:p>
        </p:txBody>
      </p:sp>
      <p:sp>
        <p:nvSpPr>
          <p:cNvPr id="10" name="TextBox 10"/>
          <p:cNvSpPr txBox="1"/>
          <p:nvPr/>
        </p:nvSpPr>
        <p:spPr>
          <a:xfrm>
            <a:off x="1618070" y="2515387"/>
            <a:ext cx="7525930" cy="803910"/>
          </a:xfrm>
          <a:prstGeom prst="rect">
            <a:avLst/>
          </a:prstGeom>
        </p:spPr>
        <p:txBody>
          <a:bodyPr lIns="0" tIns="0" rIns="0" bIns="0" rtlCol="0" anchor="t">
            <a:spAutoFit/>
          </a:bodyPr>
          <a:lstStyle/>
          <a:p>
            <a:pPr marL="0" lvl="1" indent="0" algn="l">
              <a:lnSpc>
                <a:spcPts val="7050"/>
              </a:lnSpc>
              <a:spcBef>
                <a:spcPct val="0"/>
              </a:spcBef>
            </a:pPr>
            <a:r>
              <a:rPr lang="en-US" sz="3525" dirty="0" err="1">
                <a:solidFill>
                  <a:srgbClr val="000000"/>
                </a:solidFill>
                <a:latin typeface="Open Sans 1"/>
              </a:rPr>
              <a:t>Unterscheidung</a:t>
            </a:r>
            <a:r>
              <a:rPr lang="en-US" sz="3525" dirty="0">
                <a:solidFill>
                  <a:srgbClr val="000000"/>
                </a:solidFill>
                <a:latin typeface="Open Sans 1"/>
              </a:rPr>
              <a:t> </a:t>
            </a:r>
            <a:r>
              <a:rPr lang="en-US" sz="3525" dirty="0" err="1">
                <a:solidFill>
                  <a:srgbClr val="000000"/>
                </a:solidFill>
                <a:latin typeface="Open Sans 1"/>
              </a:rPr>
              <a:t>zwischen</a:t>
            </a:r>
            <a:r>
              <a:rPr lang="en-US" sz="3525" dirty="0">
                <a:solidFill>
                  <a:srgbClr val="000000"/>
                </a:solidFill>
                <a:latin typeface="Open Sans 1"/>
              </a:rPr>
              <a:t>:</a:t>
            </a:r>
          </a:p>
        </p:txBody>
      </p:sp>
      <p:sp>
        <p:nvSpPr>
          <p:cNvPr id="11" name="TextBox 11"/>
          <p:cNvSpPr txBox="1"/>
          <p:nvPr/>
        </p:nvSpPr>
        <p:spPr>
          <a:xfrm>
            <a:off x="7443290" y="2475962"/>
            <a:ext cx="8143074" cy="2609817"/>
          </a:xfrm>
          <a:prstGeom prst="rect">
            <a:avLst/>
          </a:prstGeom>
        </p:spPr>
        <p:txBody>
          <a:bodyPr wrap="square" lIns="0" tIns="0" rIns="0" bIns="0" rtlCol="0" anchor="t">
            <a:spAutoFit/>
          </a:bodyPr>
          <a:lstStyle/>
          <a:p>
            <a:pPr marL="0" lvl="1" indent="0">
              <a:lnSpc>
                <a:spcPts val="7050"/>
              </a:lnSpc>
              <a:spcBef>
                <a:spcPct val="0"/>
              </a:spcBef>
            </a:pPr>
            <a:r>
              <a:rPr lang="en-US" sz="3200" b="1" dirty="0" err="1">
                <a:solidFill>
                  <a:srgbClr val="000000"/>
                </a:solidFill>
                <a:latin typeface="Open Sans 1"/>
              </a:rPr>
              <a:t>aktiv</a:t>
            </a:r>
            <a:r>
              <a:rPr lang="en-US" sz="3200" b="1" dirty="0">
                <a:solidFill>
                  <a:srgbClr val="000000"/>
                </a:solidFill>
                <a:latin typeface="Open Sans 1"/>
              </a:rPr>
              <a:t> vs. </a:t>
            </a:r>
            <a:r>
              <a:rPr lang="en-US" sz="3200" b="1" dirty="0" err="1">
                <a:solidFill>
                  <a:srgbClr val="000000"/>
                </a:solidFill>
                <a:latin typeface="Open Sans 1"/>
              </a:rPr>
              <a:t>passiv</a:t>
            </a:r>
            <a:endParaRPr lang="en-US" sz="3200" b="1" dirty="0">
              <a:solidFill>
                <a:srgbClr val="000000"/>
              </a:solidFill>
              <a:latin typeface="Open Sans 1"/>
            </a:endParaRPr>
          </a:p>
          <a:p>
            <a:pPr marL="0" lvl="1" indent="0">
              <a:lnSpc>
                <a:spcPts val="7050"/>
              </a:lnSpc>
              <a:spcBef>
                <a:spcPct val="0"/>
              </a:spcBef>
            </a:pPr>
            <a:r>
              <a:rPr lang="en-US" sz="3200" b="1" dirty="0" err="1">
                <a:solidFill>
                  <a:srgbClr val="000000"/>
                </a:solidFill>
                <a:latin typeface="Open Sans 1"/>
              </a:rPr>
              <a:t>nicht</a:t>
            </a:r>
            <a:r>
              <a:rPr lang="en-US" sz="3200" b="1" dirty="0">
                <a:solidFill>
                  <a:srgbClr val="000000"/>
                </a:solidFill>
                <a:latin typeface="Open Sans 1"/>
              </a:rPr>
              <a:t> </a:t>
            </a:r>
            <a:r>
              <a:rPr lang="en-US" sz="3200" b="1" dirty="0" err="1">
                <a:solidFill>
                  <a:srgbClr val="000000"/>
                </a:solidFill>
                <a:latin typeface="Open Sans 1"/>
              </a:rPr>
              <a:t>motorisiert</a:t>
            </a:r>
            <a:r>
              <a:rPr lang="en-US" sz="3200" b="1" dirty="0">
                <a:solidFill>
                  <a:srgbClr val="000000"/>
                </a:solidFill>
                <a:latin typeface="Open Sans 1"/>
              </a:rPr>
              <a:t> vs. </a:t>
            </a:r>
            <a:r>
              <a:rPr lang="en-US" sz="3200" b="1" dirty="0" err="1">
                <a:solidFill>
                  <a:srgbClr val="000000"/>
                </a:solidFill>
                <a:latin typeface="Open Sans 1"/>
              </a:rPr>
              <a:t>motorisiert</a:t>
            </a:r>
            <a:endParaRPr lang="en-US" sz="3200" b="1" dirty="0">
              <a:solidFill>
                <a:srgbClr val="000000"/>
              </a:solidFill>
              <a:latin typeface="Open Sans 1"/>
            </a:endParaRPr>
          </a:p>
          <a:p>
            <a:pPr marL="0" lvl="1" indent="0">
              <a:lnSpc>
                <a:spcPts val="7050"/>
              </a:lnSpc>
              <a:spcBef>
                <a:spcPct val="0"/>
              </a:spcBef>
            </a:pPr>
            <a:r>
              <a:rPr lang="en-US" sz="3200" b="1" dirty="0" err="1">
                <a:solidFill>
                  <a:srgbClr val="000000"/>
                </a:solidFill>
                <a:latin typeface="Open Sans 1"/>
              </a:rPr>
              <a:t>individuell</a:t>
            </a:r>
            <a:r>
              <a:rPr lang="en-US" sz="3200" b="1" dirty="0">
                <a:solidFill>
                  <a:srgbClr val="000000"/>
                </a:solidFill>
                <a:latin typeface="Open Sans 1"/>
              </a:rPr>
              <a:t> vs. </a:t>
            </a:r>
            <a:r>
              <a:rPr lang="en-US" sz="3200" b="1" dirty="0" err="1">
                <a:solidFill>
                  <a:srgbClr val="000000"/>
                </a:solidFill>
                <a:latin typeface="Open Sans 1"/>
              </a:rPr>
              <a:t>öffentlich</a:t>
            </a:r>
            <a:endParaRPr lang="en-US" sz="3200" b="1" dirty="0">
              <a:solidFill>
                <a:srgbClr val="000000"/>
              </a:solidFill>
              <a:latin typeface="Open Sans 1"/>
            </a:endParaRPr>
          </a:p>
        </p:txBody>
      </p:sp>
      <p:sp>
        <p:nvSpPr>
          <p:cNvPr id="15" name="Fußzeilenplatzhalter 14">
            <a:extLst>
              <a:ext uri="{FF2B5EF4-FFF2-40B4-BE49-F238E27FC236}">
                <a16:creationId xmlns:a16="http://schemas.microsoft.com/office/drawing/2014/main" id="{AF421142-5A57-8B47-24C8-1AFE78C547BF}"/>
              </a:ext>
            </a:extLst>
          </p:cNvPr>
          <p:cNvSpPr>
            <a:spLocks noGrp="1"/>
          </p:cNvSpPr>
          <p:nvPr>
            <p:ph type="ftr" sz="quarter" idx="11"/>
          </p:nvPr>
        </p:nvSpPr>
        <p:spPr/>
        <p:txBody>
          <a:bodyPr/>
          <a:lstStyle/>
          <a:p>
            <a:r>
              <a:rPr lang="de-DE" sz="1400" dirty="0"/>
              <a:t>Workshop Aktive Mobilität und Wohlbefinden – Modul 1 Mobilität und Verkehr, Verkehrsmittel</a:t>
            </a:r>
            <a:endParaRPr lang="en-US" sz="1400" dirty="0"/>
          </a:p>
        </p:txBody>
      </p:sp>
      <p:sp>
        <p:nvSpPr>
          <p:cNvPr id="16" name="Foliennummernplatzhalter 15">
            <a:extLst>
              <a:ext uri="{FF2B5EF4-FFF2-40B4-BE49-F238E27FC236}">
                <a16:creationId xmlns:a16="http://schemas.microsoft.com/office/drawing/2014/main" id="{35A08D8F-19E6-2363-1997-2F840781CFAD}"/>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13" name="Freeform 5">
            <a:extLst>
              <a:ext uri="{FF2B5EF4-FFF2-40B4-BE49-F238E27FC236}">
                <a16:creationId xmlns:a16="http://schemas.microsoft.com/office/drawing/2014/main" id="{AA38C853-7DB0-19CC-0076-D9A0E3D033B2}"/>
              </a:ext>
            </a:extLst>
          </p:cNvPr>
          <p:cNvSpPr/>
          <p:nvPr/>
        </p:nvSpPr>
        <p:spPr>
          <a:xfrm>
            <a:off x="16277522" y="2363201"/>
            <a:ext cx="1238112" cy="2227833"/>
          </a:xfrm>
          <a:custGeom>
            <a:avLst/>
            <a:gdLst/>
            <a:ahLst/>
            <a:cxnLst/>
            <a:rect l="l" t="t" r="r" b="b"/>
            <a:pathLst>
              <a:path w="815019" h="1660225">
                <a:moveTo>
                  <a:pt x="0" y="0"/>
                </a:moveTo>
                <a:lnTo>
                  <a:pt x="815019" y="0"/>
                </a:lnTo>
                <a:lnTo>
                  <a:pt x="815019" y="1660225"/>
                </a:lnTo>
                <a:lnTo>
                  <a:pt x="0" y="16602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AT"/>
          </a:p>
        </p:txBody>
      </p:sp>
      <p:sp>
        <p:nvSpPr>
          <p:cNvPr id="14" name="Freeform 6">
            <a:extLst>
              <a:ext uri="{FF2B5EF4-FFF2-40B4-BE49-F238E27FC236}">
                <a16:creationId xmlns:a16="http://schemas.microsoft.com/office/drawing/2014/main" id="{AF5CF15D-6666-EE13-43A1-85B01F307B9F}"/>
              </a:ext>
            </a:extLst>
          </p:cNvPr>
          <p:cNvSpPr/>
          <p:nvPr/>
        </p:nvSpPr>
        <p:spPr>
          <a:xfrm>
            <a:off x="14330758" y="4093749"/>
            <a:ext cx="1753133" cy="1913493"/>
          </a:xfrm>
          <a:custGeom>
            <a:avLst/>
            <a:gdLst/>
            <a:ahLst/>
            <a:cxnLst/>
            <a:rect l="l" t="t" r="r" b="b"/>
            <a:pathLst>
              <a:path w="1099039" h="1157991">
                <a:moveTo>
                  <a:pt x="0" y="0"/>
                </a:moveTo>
                <a:lnTo>
                  <a:pt x="1099039" y="0"/>
                </a:lnTo>
                <a:lnTo>
                  <a:pt x="1099039" y="1157991"/>
                </a:lnTo>
                <a:lnTo>
                  <a:pt x="0" y="11579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AT"/>
          </a:p>
        </p:txBody>
      </p:sp>
      <p:sp>
        <p:nvSpPr>
          <p:cNvPr id="17" name="Freeform 7">
            <a:extLst>
              <a:ext uri="{FF2B5EF4-FFF2-40B4-BE49-F238E27FC236}">
                <a16:creationId xmlns:a16="http://schemas.microsoft.com/office/drawing/2014/main" id="{C53A138F-462F-B010-AD7D-5EB940483D0E}"/>
              </a:ext>
            </a:extLst>
          </p:cNvPr>
          <p:cNvSpPr/>
          <p:nvPr/>
        </p:nvSpPr>
        <p:spPr>
          <a:xfrm>
            <a:off x="14479125" y="6934168"/>
            <a:ext cx="2451867" cy="2134819"/>
          </a:xfrm>
          <a:custGeom>
            <a:avLst/>
            <a:gdLst/>
            <a:ahLst/>
            <a:cxnLst/>
            <a:rect l="l" t="t" r="r" b="b"/>
            <a:pathLst>
              <a:path w="1582592" h="1270949">
                <a:moveTo>
                  <a:pt x="0" y="0"/>
                </a:moveTo>
                <a:lnTo>
                  <a:pt x="1582591" y="0"/>
                </a:lnTo>
                <a:lnTo>
                  <a:pt x="1582591" y="1270950"/>
                </a:lnTo>
                <a:lnTo>
                  <a:pt x="0" y="12709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AT" dirty="0">
              <a:highlight>
                <a:srgbClr val="808080"/>
              </a:highlight>
            </a:endParaRPr>
          </a:p>
        </p:txBody>
      </p:sp>
      <p:sp>
        <p:nvSpPr>
          <p:cNvPr id="18" name="Freeform 2">
            <a:extLst>
              <a:ext uri="{FF2B5EF4-FFF2-40B4-BE49-F238E27FC236}">
                <a16:creationId xmlns:a16="http://schemas.microsoft.com/office/drawing/2014/main" id="{0A243D1C-ACBB-C567-DDDE-16BEF3F7CB04}"/>
              </a:ext>
            </a:extLst>
          </p:cNvPr>
          <p:cNvSpPr/>
          <p:nvPr/>
        </p:nvSpPr>
        <p:spPr>
          <a:xfrm>
            <a:off x="11144760" y="5572759"/>
            <a:ext cx="2590837" cy="1493980"/>
          </a:xfrm>
          <a:custGeom>
            <a:avLst/>
            <a:gdLst/>
            <a:ahLst/>
            <a:cxnLst/>
            <a:rect l="l" t="t" r="r" b="b"/>
            <a:pathLst>
              <a:path w="1590537" h="998335">
                <a:moveTo>
                  <a:pt x="0" y="0"/>
                </a:moveTo>
                <a:lnTo>
                  <a:pt x="1590537" y="0"/>
                </a:lnTo>
                <a:lnTo>
                  <a:pt x="1590537" y="998335"/>
                </a:lnTo>
                <a:lnTo>
                  <a:pt x="0" y="9983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AT"/>
          </a:p>
        </p:txBody>
      </p:sp>
      <p:sp>
        <p:nvSpPr>
          <p:cNvPr id="19" name="Freeform 3">
            <a:extLst>
              <a:ext uri="{FF2B5EF4-FFF2-40B4-BE49-F238E27FC236}">
                <a16:creationId xmlns:a16="http://schemas.microsoft.com/office/drawing/2014/main" id="{5A01E0FB-162A-D774-B16A-A44B0AA29C04}"/>
              </a:ext>
            </a:extLst>
          </p:cNvPr>
          <p:cNvSpPr/>
          <p:nvPr/>
        </p:nvSpPr>
        <p:spPr>
          <a:xfrm>
            <a:off x="9460994" y="7870835"/>
            <a:ext cx="3391974" cy="998335"/>
          </a:xfrm>
          <a:custGeom>
            <a:avLst/>
            <a:gdLst/>
            <a:ahLst/>
            <a:cxnLst/>
            <a:rect l="l" t="t" r="r" b="b"/>
            <a:pathLst>
              <a:path w="2264524" h="559955">
                <a:moveTo>
                  <a:pt x="0" y="0"/>
                </a:moveTo>
                <a:lnTo>
                  <a:pt x="2264523" y="0"/>
                </a:lnTo>
                <a:lnTo>
                  <a:pt x="2264523" y="559955"/>
                </a:lnTo>
                <a:lnTo>
                  <a:pt x="0" y="55995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AT"/>
          </a:p>
        </p:txBody>
      </p:sp>
      <p:sp>
        <p:nvSpPr>
          <p:cNvPr id="20" name="Freeform 4">
            <a:extLst>
              <a:ext uri="{FF2B5EF4-FFF2-40B4-BE49-F238E27FC236}">
                <a16:creationId xmlns:a16="http://schemas.microsoft.com/office/drawing/2014/main" id="{25F8F006-9ED8-7ECD-DD76-056A96F2F6D2}"/>
              </a:ext>
            </a:extLst>
          </p:cNvPr>
          <p:cNvSpPr/>
          <p:nvPr/>
        </p:nvSpPr>
        <p:spPr>
          <a:xfrm>
            <a:off x="7338535" y="5865607"/>
            <a:ext cx="1995431" cy="1471858"/>
          </a:xfrm>
          <a:custGeom>
            <a:avLst/>
            <a:gdLst/>
            <a:ahLst/>
            <a:cxnLst/>
            <a:rect l="l" t="t" r="r" b="b"/>
            <a:pathLst>
              <a:path w="1555173" h="952897">
                <a:moveTo>
                  <a:pt x="0" y="0"/>
                </a:moveTo>
                <a:lnTo>
                  <a:pt x="1555173" y="0"/>
                </a:lnTo>
                <a:lnTo>
                  <a:pt x="1555173" y="952898"/>
                </a:lnTo>
                <a:lnTo>
                  <a:pt x="0" y="95289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AT"/>
          </a:p>
        </p:txBody>
      </p:sp>
      <p:sp>
        <p:nvSpPr>
          <p:cNvPr id="5" name="Gefaltete Ecke 4">
            <a:extLst>
              <a:ext uri="{FF2B5EF4-FFF2-40B4-BE49-F238E27FC236}">
                <a16:creationId xmlns:a16="http://schemas.microsoft.com/office/drawing/2014/main" id="{712DDF61-0FC4-D0F3-1BE1-CFCA85896D36}"/>
              </a:ext>
            </a:extLst>
          </p:cNvPr>
          <p:cNvSpPr/>
          <p:nvPr/>
        </p:nvSpPr>
        <p:spPr>
          <a:xfrm rot="20949678">
            <a:off x="2242770" y="4290042"/>
            <a:ext cx="4344525" cy="3761741"/>
          </a:xfrm>
          <a:prstGeom prst="foldedCorner">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lvl="1" indent="0" algn="ctr">
              <a:lnSpc>
                <a:spcPts val="7050"/>
              </a:lnSpc>
              <a:spcBef>
                <a:spcPct val="0"/>
              </a:spcBef>
            </a:pPr>
            <a:r>
              <a:rPr lang="de-AT" sz="2800" b="1" dirty="0">
                <a:solidFill>
                  <a:srgbClr val="000000"/>
                </a:solidFill>
                <a:latin typeface="Open Sans 1"/>
              </a:rPr>
              <a:t>Wir sind nicht alle </a:t>
            </a:r>
          </a:p>
          <a:p>
            <a:pPr marL="0" lvl="1" indent="0" algn="ctr">
              <a:lnSpc>
                <a:spcPts val="7050"/>
              </a:lnSpc>
              <a:spcBef>
                <a:spcPct val="0"/>
              </a:spcBef>
            </a:pPr>
            <a:r>
              <a:rPr lang="de-AT" sz="2800" b="1" dirty="0">
                <a:solidFill>
                  <a:srgbClr val="000000"/>
                </a:solidFill>
                <a:latin typeface="Open Sans 1"/>
              </a:rPr>
              <a:t>gleich unterwegs!</a:t>
            </a:r>
          </a:p>
        </p:txBody>
      </p:sp>
      <p:grpSp>
        <p:nvGrpSpPr>
          <p:cNvPr id="6" name="Group 7">
            <a:extLst>
              <a:ext uri="{FF2B5EF4-FFF2-40B4-BE49-F238E27FC236}">
                <a16:creationId xmlns:a16="http://schemas.microsoft.com/office/drawing/2014/main" id="{B7983C79-7DE5-BE56-C33D-462E16CBA7E7}"/>
              </a:ext>
            </a:extLst>
          </p:cNvPr>
          <p:cNvGrpSpPr/>
          <p:nvPr/>
        </p:nvGrpSpPr>
        <p:grpSpPr>
          <a:xfrm>
            <a:off x="533400" y="495300"/>
            <a:ext cx="771999" cy="771999"/>
            <a:chOff x="0" y="0"/>
            <a:chExt cx="6350000" cy="6350000"/>
          </a:xfrm>
        </p:grpSpPr>
        <p:sp>
          <p:nvSpPr>
            <p:cNvPr id="7" name="Freeform 8">
              <a:extLst>
                <a:ext uri="{FF2B5EF4-FFF2-40B4-BE49-F238E27FC236}">
                  <a16:creationId xmlns:a16="http://schemas.microsoft.com/office/drawing/2014/main" id="{3F4A6364-70CA-103C-30C9-EE80018228AF}"/>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21" name="TextBox 9">
            <a:extLst>
              <a:ext uri="{FF2B5EF4-FFF2-40B4-BE49-F238E27FC236}">
                <a16:creationId xmlns:a16="http://schemas.microsoft.com/office/drawing/2014/main" id="{90B3C6B6-A897-F600-BD10-A13161423388}"/>
              </a:ext>
            </a:extLst>
          </p:cNvPr>
          <p:cNvSpPr txBox="1"/>
          <p:nvPr/>
        </p:nvSpPr>
        <p:spPr>
          <a:xfrm>
            <a:off x="646794" y="484869"/>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dirty="0">
                <a:solidFill>
                  <a:srgbClr val="FFFFFF"/>
                </a:solidFill>
                <a:latin typeface="Open Sans 1 Bold"/>
              </a:rPr>
              <a:t>1</a:t>
            </a:r>
            <a:endParaRPr lang="en-US" sz="3600" u="none" dirty="0">
              <a:solidFill>
                <a:srgbClr val="FFFFFF"/>
              </a:solidFill>
              <a:latin typeface="Open Sans 1 Bold"/>
            </a:endParaRPr>
          </a:p>
        </p:txBody>
      </p:sp>
      <p:sp>
        <p:nvSpPr>
          <p:cNvPr id="22" name="Textfeld 21">
            <a:extLst>
              <a:ext uri="{FF2B5EF4-FFF2-40B4-BE49-F238E27FC236}">
                <a16:creationId xmlns:a16="http://schemas.microsoft.com/office/drawing/2014/main" id="{D15E8387-E7BE-A2AF-7F90-651F927B477A}"/>
              </a:ext>
            </a:extLst>
          </p:cNvPr>
          <p:cNvSpPr txBox="1"/>
          <p:nvPr/>
        </p:nvSpPr>
        <p:spPr>
          <a:xfrm>
            <a:off x="358718" y="9779271"/>
            <a:ext cx="2518703" cy="369332"/>
          </a:xfrm>
          <a:prstGeom prst="rect">
            <a:avLst/>
          </a:prstGeom>
          <a:noFill/>
        </p:spPr>
        <p:txBody>
          <a:bodyPr wrap="none" rtlCol="0">
            <a:spAutoFit/>
          </a:bodyPr>
          <a:lstStyle/>
          <a:p>
            <a:r>
              <a:rPr lang="de-DE" dirty="0"/>
              <a:t>Bilder: </a:t>
            </a:r>
            <a:r>
              <a:rPr lang="de-AT" b="0" i="0" u="none" strike="noStrike" dirty="0">
                <a:solidFill>
                  <a:srgbClr val="0161CD"/>
                </a:solidFill>
                <a:effectLst/>
                <a:latin typeface="Inter"/>
                <a:hlinkClick r:id="rId15"/>
              </a:rPr>
              <a:t>www.freepik.com</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6" presetClass="emph" presetSubtype="0" fill="hold" grpId="0" nodeType="withEffect">
                                  <p:stCondLst>
                                    <p:cond delay="0"/>
                                  </p:stCondLst>
                                  <p:childTnLst>
                                    <p:animScale>
                                      <p:cBhvr>
                                        <p:cTn id="8"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219200" y="1028700"/>
            <a:ext cx="15925799" cy="2959656"/>
          </a:xfrm>
          <a:prstGeom prst="rect">
            <a:avLst/>
          </a:prstGeom>
        </p:spPr>
        <p:txBody>
          <a:bodyPr wrap="square" lIns="0" tIns="0" rIns="0" bIns="0" rtlCol="0" anchor="t">
            <a:spAutoFit/>
          </a:bodyPr>
          <a:lstStyle/>
          <a:p>
            <a:pPr marL="0" lvl="0" indent="0" algn="ctr">
              <a:lnSpc>
                <a:spcPts val="9600"/>
              </a:lnSpc>
              <a:spcBef>
                <a:spcPct val="0"/>
              </a:spcBef>
            </a:pPr>
            <a:r>
              <a:rPr lang="de-AT" sz="8000" dirty="0">
                <a:solidFill>
                  <a:srgbClr val="000000"/>
                </a:solidFill>
                <a:latin typeface="Open Sans 2 Bold"/>
              </a:rPr>
              <a:t>Verkehrsmittelwahl:</a:t>
            </a:r>
          </a:p>
          <a:p>
            <a:pPr marL="0" lvl="0" indent="0" algn="ctr">
              <a:lnSpc>
                <a:spcPts val="9600"/>
              </a:lnSpc>
              <a:spcBef>
                <a:spcPct val="0"/>
              </a:spcBef>
            </a:pPr>
            <a:r>
              <a:rPr lang="de-DE" sz="4400" dirty="0">
                <a:effectLst/>
                <a:latin typeface="Calibri" panose="020F0502020204030204" pitchFamily="34" charset="0"/>
                <a:ea typeface="Calibri" panose="020F0502020204030204" pitchFamily="34" charset="0"/>
                <a:cs typeface="Times New Roman" panose="02020603050405020304" pitchFamily="18" charset="0"/>
              </a:rPr>
              <a:t>Wie komme ich von A nach B? Und warum?</a:t>
            </a:r>
            <a:r>
              <a:rPr lang="de-AT" sz="23900" dirty="0">
                <a:effectLst/>
              </a:rPr>
              <a:t> </a:t>
            </a:r>
            <a:endParaRPr lang="de-AT" sz="23900" dirty="0">
              <a:solidFill>
                <a:srgbClr val="000000"/>
              </a:solidFill>
              <a:latin typeface="Open Sans 2 Bold"/>
            </a:endParaRPr>
          </a:p>
        </p:txBody>
      </p:sp>
      <p:sp>
        <p:nvSpPr>
          <p:cNvPr id="12" name="Fußzeilenplatzhalter 11">
            <a:extLst>
              <a:ext uri="{FF2B5EF4-FFF2-40B4-BE49-F238E27FC236}">
                <a16:creationId xmlns:a16="http://schemas.microsoft.com/office/drawing/2014/main" id="{17D15738-57A8-1508-073B-B95C90CE966E}"/>
              </a:ext>
            </a:extLst>
          </p:cNvPr>
          <p:cNvSpPr>
            <a:spLocks noGrp="1"/>
          </p:cNvSpPr>
          <p:nvPr>
            <p:ph type="ftr" sz="quarter" idx="11"/>
          </p:nvPr>
        </p:nvSpPr>
        <p:spPr/>
        <p:txBody>
          <a:bodyPr/>
          <a:lstStyle/>
          <a:p>
            <a:r>
              <a:rPr lang="de-DE" sz="1400" dirty="0"/>
              <a:t>Workshop Aktive Mobilität und Wohlbefinden – Modul 1 Mobilität und Verkehr, Verkehrsmittel</a:t>
            </a:r>
            <a:endParaRPr lang="en-US" sz="1400" dirty="0"/>
          </a:p>
        </p:txBody>
      </p:sp>
      <p:sp>
        <p:nvSpPr>
          <p:cNvPr id="13" name="Foliennummernplatzhalter 12">
            <a:extLst>
              <a:ext uri="{FF2B5EF4-FFF2-40B4-BE49-F238E27FC236}">
                <a16:creationId xmlns:a16="http://schemas.microsoft.com/office/drawing/2014/main" id="{8AF290C4-BD27-5EE3-F670-7BFD59732A21}"/>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10" name="Freeform 5">
            <a:extLst>
              <a:ext uri="{FF2B5EF4-FFF2-40B4-BE49-F238E27FC236}">
                <a16:creationId xmlns:a16="http://schemas.microsoft.com/office/drawing/2014/main" id="{51FE3AC2-FCAD-53A7-06EA-175BAC9D6EB5}"/>
              </a:ext>
            </a:extLst>
          </p:cNvPr>
          <p:cNvSpPr/>
          <p:nvPr/>
        </p:nvSpPr>
        <p:spPr>
          <a:xfrm>
            <a:off x="10307675" y="7389490"/>
            <a:ext cx="1238112" cy="2227833"/>
          </a:xfrm>
          <a:custGeom>
            <a:avLst/>
            <a:gdLst/>
            <a:ahLst/>
            <a:cxnLst/>
            <a:rect l="l" t="t" r="r" b="b"/>
            <a:pathLst>
              <a:path w="815019" h="1660225">
                <a:moveTo>
                  <a:pt x="0" y="0"/>
                </a:moveTo>
                <a:lnTo>
                  <a:pt x="815019" y="0"/>
                </a:lnTo>
                <a:lnTo>
                  <a:pt x="815019" y="1660225"/>
                </a:lnTo>
                <a:lnTo>
                  <a:pt x="0" y="16602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AT"/>
          </a:p>
        </p:txBody>
      </p:sp>
      <p:sp>
        <p:nvSpPr>
          <p:cNvPr id="11" name="Freeform 6">
            <a:extLst>
              <a:ext uri="{FF2B5EF4-FFF2-40B4-BE49-F238E27FC236}">
                <a16:creationId xmlns:a16="http://schemas.microsoft.com/office/drawing/2014/main" id="{1B7CC054-E2E1-2D9A-090D-686CBF3CC28B}"/>
              </a:ext>
            </a:extLst>
          </p:cNvPr>
          <p:cNvSpPr/>
          <p:nvPr/>
        </p:nvSpPr>
        <p:spPr>
          <a:xfrm flipH="1">
            <a:off x="15433431" y="7546659"/>
            <a:ext cx="1753133" cy="1913493"/>
          </a:xfrm>
          <a:custGeom>
            <a:avLst/>
            <a:gdLst/>
            <a:ahLst/>
            <a:cxnLst/>
            <a:rect l="l" t="t" r="r" b="b"/>
            <a:pathLst>
              <a:path w="1099039" h="1157991">
                <a:moveTo>
                  <a:pt x="0" y="0"/>
                </a:moveTo>
                <a:lnTo>
                  <a:pt x="1099039" y="0"/>
                </a:lnTo>
                <a:lnTo>
                  <a:pt x="1099039" y="1157991"/>
                </a:lnTo>
                <a:lnTo>
                  <a:pt x="0" y="11579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AT"/>
          </a:p>
        </p:txBody>
      </p:sp>
      <p:sp>
        <p:nvSpPr>
          <p:cNvPr id="14" name="Freeform 7">
            <a:extLst>
              <a:ext uri="{FF2B5EF4-FFF2-40B4-BE49-F238E27FC236}">
                <a16:creationId xmlns:a16="http://schemas.microsoft.com/office/drawing/2014/main" id="{9947CE0C-5394-553A-484A-3D7DD97903BA}"/>
              </a:ext>
            </a:extLst>
          </p:cNvPr>
          <p:cNvSpPr/>
          <p:nvPr/>
        </p:nvSpPr>
        <p:spPr>
          <a:xfrm>
            <a:off x="7103131" y="7644366"/>
            <a:ext cx="2451867" cy="2134819"/>
          </a:xfrm>
          <a:custGeom>
            <a:avLst/>
            <a:gdLst/>
            <a:ahLst/>
            <a:cxnLst/>
            <a:rect l="l" t="t" r="r" b="b"/>
            <a:pathLst>
              <a:path w="1582592" h="1270949">
                <a:moveTo>
                  <a:pt x="0" y="0"/>
                </a:moveTo>
                <a:lnTo>
                  <a:pt x="1582591" y="0"/>
                </a:lnTo>
                <a:lnTo>
                  <a:pt x="1582591" y="1270950"/>
                </a:lnTo>
                <a:lnTo>
                  <a:pt x="0" y="12709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AT" dirty="0">
              <a:highlight>
                <a:srgbClr val="808080"/>
              </a:highlight>
            </a:endParaRPr>
          </a:p>
        </p:txBody>
      </p:sp>
      <p:sp>
        <p:nvSpPr>
          <p:cNvPr id="17" name="Freeform 3">
            <a:extLst>
              <a:ext uri="{FF2B5EF4-FFF2-40B4-BE49-F238E27FC236}">
                <a16:creationId xmlns:a16="http://schemas.microsoft.com/office/drawing/2014/main" id="{DCA3D976-38D4-BBFB-05A7-7A837D49B2D7}"/>
              </a:ext>
            </a:extLst>
          </p:cNvPr>
          <p:cNvSpPr/>
          <p:nvPr/>
        </p:nvSpPr>
        <p:spPr>
          <a:xfrm>
            <a:off x="3836145" y="8676260"/>
            <a:ext cx="3391974" cy="998335"/>
          </a:xfrm>
          <a:custGeom>
            <a:avLst/>
            <a:gdLst/>
            <a:ahLst/>
            <a:cxnLst/>
            <a:rect l="l" t="t" r="r" b="b"/>
            <a:pathLst>
              <a:path w="2264524" h="559955">
                <a:moveTo>
                  <a:pt x="0" y="0"/>
                </a:moveTo>
                <a:lnTo>
                  <a:pt x="2264523" y="0"/>
                </a:lnTo>
                <a:lnTo>
                  <a:pt x="2264523" y="559955"/>
                </a:lnTo>
                <a:lnTo>
                  <a:pt x="0" y="5599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AT"/>
          </a:p>
        </p:txBody>
      </p:sp>
      <p:sp>
        <p:nvSpPr>
          <p:cNvPr id="18" name="Freeform 4">
            <a:extLst>
              <a:ext uri="{FF2B5EF4-FFF2-40B4-BE49-F238E27FC236}">
                <a16:creationId xmlns:a16="http://schemas.microsoft.com/office/drawing/2014/main" id="{E880DFFE-72F4-D688-9EAF-D8A70A912DA2}"/>
              </a:ext>
            </a:extLst>
          </p:cNvPr>
          <p:cNvSpPr/>
          <p:nvPr/>
        </p:nvSpPr>
        <p:spPr>
          <a:xfrm>
            <a:off x="12456424" y="8069256"/>
            <a:ext cx="1995431" cy="1471858"/>
          </a:xfrm>
          <a:custGeom>
            <a:avLst/>
            <a:gdLst/>
            <a:ahLst/>
            <a:cxnLst/>
            <a:rect l="l" t="t" r="r" b="b"/>
            <a:pathLst>
              <a:path w="1555173" h="952897">
                <a:moveTo>
                  <a:pt x="0" y="0"/>
                </a:moveTo>
                <a:lnTo>
                  <a:pt x="1555173" y="0"/>
                </a:lnTo>
                <a:lnTo>
                  <a:pt x="1555173" y="952898"/>
                </a:lnTo>
                <a:lnTo>
                  <a:pt x="0" y="9528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AT"/>
          </a:p>
        </p:txBody>
      </p:sp>
      <p:sp>
        <p:nvSpPr>
          <p:cNvPr id="2" name="Freeform 2">
            <a:extLst>
              <a:ext uri="{FF2B5EF4-FFF2-40B4-BE49-F238E27FC236}">
                <a16:creationId xmlns:a16="http://schemas.microsoft.com/office/drawing/2014/main" id="{1EFCD3D6-9945-2232-DB3A-9B7795DFDF89}"/>
              </a:ext>
            </a:extLst>
          </p:cNvPr>
          <p:cNvSpPr/>
          <p:nvPr/>
        </p:nvSpPr>
        <p:spPr>
          <a:xfrm>
            <a:off x="609600" y="8383435"/>
            <a:ext cx="2590837" cy="1493980"/>
          </a:xfrm>
          <a:custGeom>
            <a:avLst/>
            <a:gdLst/>
            <a:ahLst/>
            <a:cxnLst/>
            <a:rect l="l" t="t" r="r" b="b"/>
            <a:pathLst>
              <a:path w="1590537" h="998335">
                <a:moveTo>
                  <a:pt x="0" y="0"/>
                </a:moveTo>
                <a:lnTo>
                  <a:pt x="1590537" y="0"/>
                </a:lnTo>
                <a:lnTo>
                  <a:pt x="1590537" y="998335"/>
                </a:lnTo>
                <a:lnTo>
                  <a:pt x="0" y="99833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AT"/>
          </a:p>
        </p:txBody>
      </p:sp>
      <p:grpSp>
        <p:nvGrpSpPr>
          <p:cNvPr id="29" name="Gruppieren 28">
            <a:extLst>
              <a:ext uri="{FF2B5EF4-FFF2-40B4-BE49-F238E27FC236}">
                <a16:creationId xmlns:a16="http://schemas.microsoft.com/office/drawing/2014/main" id="{F74A76EA-7646-8784-0213-6A07C4E4EA9A}"/>
              </a:ext>
            </a:extLst>
          </p:cNvPr>
          <p:cNvGrpSpPr/>
          <p:nvPr/>
        </p:nvGrpSpPr>
        <p:grpSpPr>
          <a:xfrm>
            <a:off x="3498758" y="4036876"/>
            <a:ext cx="2047620" cy="2558946"/>
            <a:chOff x="3498758" y="4036876"/>
            <a:chExt cx="2047620" cy="2558946"/>
          </a:xfrm>
        </p:grpSpPr>
        <p:pic>
          <p:nvPicPr>
            <p:cNvPr id="6" name="Grafik 5" descr="Lineal">
              <a:extLst>
                <a:ext uri="{FF2B5EF4-FFF2-40B4-BE49-F238E27FC236}">
                  <a16:creationId xmlns:a16="http://schemas.microsoft.com/office/drawing/2014/main" id="{46492296-D7C3-9FE9-F877-27B8943DD59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543416" y="4036876"/>
              <a:ext cx="2002962" cy="2002962"/>
            </a:xfrm>
            <a:prstGeom prst="rect">
              <a:avLst/>
            </a:prstGeom>
          </p:spPr>
        </p:pic>
        <p:sp>
          <p:nvSpPr>
            <p:cNvPr id="25" name="Textfeld 24">
              <a:extLst>
                <a:ext uri="{FF2B5EF4-FFF2-40B4-BE49-F238E27FC236}">
                  <a16:creationId xmlns:a16="http://schemas.microsoft.com/office/drawing/2014/main" id="{04D5CCAD-6581-74D8-2F66-6411E9D723C1}"/>
                </a:ext>
              </a:extLst>
            </p:cNvPr>
            <p:cNvSpPr txBox="1"/>
            <p:nvPr/>
          </p:nvSpPr>
          <p:spPr>
            <a:xfrm>
              <a:off x="3498758" y="6134157"/>
              <a:ext cx="1603068" cy="461665"/>
            </a:xfrm>
            <a:prstGeom prst="rect">
              <a:avLst/>
            </a:prstGeom>
            <a:noFill/>
          </p:spPr>
          <p:txBody>
            <a:bodyPr wrap="none" rtlCol="0">
              <a:spAutoFit/>
            </a:bodyPr>
            <a:lstStyle/>
            <a:p>
              <a:r>
                <a:rPr lang="de-DE" sz="2400" b="1" dirty="0"/>
                <a:t>Entfernung</a:t>
              </a:r>
            </a:p>
          </p:txBody>
        </p:sp>
      </p:grpSp>
      <p:grpSp>
        <p:nvGrpSpPr>
          <p:cNvPr id="30" name="Gruppieren 29">
            <a:extLst>
              <a:ext uri="{FF2B5EF4-FFF2-40B4-BE49-F238E27FC236}">
                <a16:creationId xmlns:a16="http://schemas.microsoft.com/office/drawing/2014/main" id="{AD47C816-821D-0C71-872F-5CD031B78532}"/>
              </a:ext>
            </a:extLst>
          </p:cNvPr>
          <p:cNvGrpSpPr/>
          <p:nvPr/>
        </p:nvGrpSpPr>
        <p:grpSpPr>
          <a:xfrm>
            <a:off x="6380580" y="4121383"/>
            <a:ext cx="2016934" cy="2484844"/>
            <a:chOff x="6380580" y="4121383"/>
            <a:chExt cx="2016934" cy="2484844"/>
          </a:xfrm>
        </p:grpSpPr>
        <p:pic>
          <p:nvPicPr>
            <p:cNvPr id="23" name="Grafik 22" descr="Rucksack">
              <a:extLst>
                <a:ext uri="{FF2B5EF4-FFF2-40B4-BE49-F238E27FC236}">
                  <a16:creationId xmlns:a16="http://schemas.microsoft.com/office/drawing/2014/main" id="{65DA28A8-89CE-0EE2-2B14-5028985A32D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80580" y="4121383"/>
              <a:ext cx="2016934" cy="2016934"/>
            </a:xfrm>
            <a:prstGeom prst="rect">
              <a:avLst/>
            </a:prstGeom>
          </p:spPr>
        </p:pic>
        <p:sp>
          <p:nvSpPr>
            <p:cNvPr id="26" name="Textfeld 25">
              <a:extLst>
                <a:ext uri="{FF2B5EF4-FFF2-40B4-BE49-F238E27FC236}">
                  <a16:creationId xmlns:a16="http://schemas.microsoft.com/office/drawing/2014/main" id="{07AF735D-1D87-8322-BB4A-DFEDA8D148C7}"/>
                </a:ext>
              </a:extLst>
            </p:cNvPr>
            <p:cNvSpPr txBox="1"/>
            <p:nvPr/>
          </p:nvSpPr>
          <p:spPr>
            <a:xfrm>
              <a:off x="6530099" y="6144562"/>
              <a:ext cx="1680396" cy="461665"/>
            </a:xfrm>
            <a:prstGeom prst="rect">
              <a:avLst/>
            </a:prstGeom>
            <a:noFill/>
          </p:spPr>
          <p:txBody>
            <a:bodyPr wrap="none" rtlCol="0">
              <a:spAutoFit/>
            </a:bodyPr>
            <a:lstStyle/>
            <a:p>
              <a:r>
                <a:rPr lang="de-DE" sz="2400" b="1" dirty="0"/>
                <a:t>Wegezweck</a:t>
              </a:r>
            </a:p>
          </p:txBody>
        </p:sp>
      </p:grpSp>
      <p:grpSp>
        <p:nvGrpSpPr>
          <p:cNvPr id="31" name="Gruppieren 30">
            <a:extLst>
              <a:ext uri="{FF2B5EF4-FFF2-40B4-BE49-F238E27FC236}">
                <a16:creationId xmlns:a16="http://schemas.microsoft.com/office/drawing/2014/main" id="{C544D99D-0287-ABF8-7043-673ADBC9A4E6}"/>
              </a:ext>
            </a:extLst>
          </p:cNvPr>
          <p:cNvGrpSpPr/>
          <p:nvPr/>
        </p:nvGrpSpPr>
        <p:grpSpPr>
          <a:xfrm>
            <a:off x="9231717" y="3873614"/>
            <a:ext cx="2293054" cy="2722208"/>
            <a:chOff x="9231717" y="3873614"/>
            <a:chExt cx="2293054" cy="2722208"/>
          </a:xfrm>
        </p:grpSpPr>
        <p:pic>
          <p:nvPicPr>
            <p:cNvPr id="19" name="Grafik 18" descr="Armbanduhr">
              <a:extLst>
                <a:ext uri="{FF2B5EF4-FFF2-40B4-BE49-F238E27FC236}">
                  <a16:creationId xmlns:a16="http://schemas.microsoft.com/office/drawing/2014/main" id="{7784EB30-ECFE-8DD0-0969-612A346D014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231717" y="3873614"/>
              <a:ext cx="2134819" cy="2134819"/>
            </a:xfrm>
            <a:prstGeom prst="rect">
              <a:avLst/>
            </a:prstGeom>
          </p:spPr>
        </p:pic>
        <p:sp>
          <p:nvSpPr>
            <p:cNvPr id="27" name="Textfeld 26">
              <a:extLst>
                <a:ext uri="{FF2B5EF4-FFF2-40B4-BE49-F238E27FC236}">
                  <a16:creationId xmlns:a16="http://schemas.microsoft.com/office/drawing/2014/main" id="{63DE6BFE-1758-E7AB-5EEC-43E8356D2134}"/>
                </a:ext>
              </a:extLst>
            </p:cNvPr>
            <p:cNvSpPr txBox="1"/>
            <p:nvPr/>
          </p:nvSpPr>
          <p:spPr>
            <a:xfrm>
              <a:off x="9467477" y="6134157"/>
              <a:ext cx="2057294" cy="461665"/>
            </a:xfrm>
            <a:prstGeom prst="rect">
              <a:avLst/>
            </a:prstGeom>
            <a:noFill/>
          </p:spPr>
          <p:txBody>
            <a:bodyPr wrap="none" rtlCol="0">
              <a:spAutoFit/>
            </a:bodyPr>
            <a:lstStyle/>
            <a:p>
              <a:r>
                <a:rPr lang="de-DE" sz="2400" b="1" dirty="0"/>
                <a:t>Zeitressourcen</a:t>
              </a:r>
            </a:p>
          </p:txBody>
        </p:sp>
      </p:grpSp>
      <p:grpSp>
        <p:nvGrpSpPr>
          <p:cNvPr id="32" name="Gruppieren 31">
            <a:extLst>
              <a:ext uri="{FF2B5EF4-FFF2-40B4-BE49-F238E27FC236}">
                <a16:creationId xmlns:a16="http://schemas.microsoft.com/office/drawing/2014/main" id="{ABCCD3C6-AA0F-6CE0-2561-AE414ABCA952}"/>
              </a:ext>
            </a:extLst>
          </p:cNvPr>
          <p:cNvGrpSpPr/>
          <p:nvPr/>
        </p:nvGrpSpPr>
        <p:grpSpPr>
          <a:xfrm>
            <a:off x="12519919" y="4049300"/>
            <a:ext cx="2134819" cy="2559154"/>
            <a:chOff x="12519919" y="4049300"/>
            <a:chExt cx="2134819" cy="2559154"/>
          </a:xfrm>
        </p:grpSpPr>
        <p:pic>
          <p:nvPicPr>
            <p:cNvPr id="21" name="Grafik 20" descr="Teils Sonne">
              <a:extLst>
                <a:ext uri="{FF2B5EF4-FFF2-40B4-BE49-F238E27FC236}">
                  <a16:creationId xmlns:a16="http://schemas.microsoft.com/office/drawing/2014/main" id="{E6430DD1-A0B4-512A-8C16-C3A025E48DD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2519919" y="4049300"/>
              <a:ext cx="2134819" cy="2134819"/>
            </a:xfrm>
            <a:prstGeom prst="rect">
              <a:avLst/>
            </a:prstGeom>
          </p:spPr>
        </p:pic>
        <p:sp>
          <p:nvSpPr>
            <p:cNvPr id="28" name="Textfeld 27">
              <a:extLst>
                <a:ext uri="{FF2B5EF4-FFF2-40B4-BE49-F238E27FC236}">
                  <a16:creationId xmlns:a16="http://schemas.microsoft.com/office/drawing/2014/main" id="{23D08AA2-0665-A147-5A73-B7D75A76495D}"/>
                </a:ext>
              </a:extLst>
            </p:cNvPr>
            <p:cNvSpPr txBox="1"/>
            <p:nvPr/>
          </p:nvSpPr>
          <p:spPr>
            <a:xfrm>
              <a:off x="12915177" y="6146789"/>
              <a:ext cx="1077924" cy="461665"/>
            </a:xfrm>
            <a:prstGeom prst="rect">
              <a:avLst/>
            </a:prstGeom>
            <a:noFill/>
          </p:spPr>
          <p:txBody>
            <a:bodyPr wrap="none" rtlCol="0">
              <a:spAutoFit/>
            </a:bodyPr>
            <a:lstStyle/>
            <a:p>
              <a:r>
                <a:rPr lang="de-DE" sz="2400" b="1" dirty="0"/>
                <a:t>Wetter</a:t>
              </a:r>
            </a:p>
          </p:txBody>
        </p:sp>
      </p:grpSp>
      <p:grpSp>
        <p:nvGrpSpPr>
          <p:cNvPr id="33" name="Group 7">
            <a:extLst>
              <a:ext uri="{FF2B5EF4-FFF2-40B4-BE49-F238E27FC236}">
                <a16:creationId xmlns:a16="http://schemas.microsoft.com/office/drawing/2014/main" id="{3E674DF2-7426-71D2-3ACD-9454CDBB326E}"/>
              </a:ext>
            </a:extLst>
          </p:cNvPr>
          <p:cNvGrpSpPr/>
          <p:nvPr/>
        </p:nvGrpSpPr>
        <p:grpSpPr>
          <a:xfrm>
            <a:off x="533400" y="495300"/>
            <a:ext cx="771999" cy="771999"/>
            <a:chOff x="0" y="0"/>
            <a:chExt cx="6350000" cy="6350000"/>
          </a:xfrm>
        </p:grpSpPr>
        <p:sp>
          <p:nvSpPr>
            <p:cNvPr id="34" name="Freeform 8">
              <a:extLst>
                <a:ext uri="{FF2B5EF4-FFF2-40B4-BE49-F238E27FC236}">
                  <a16:creationId xmlns:a16="http://schemas.microsoft.com/office/drawing/2014/main" id="{5B597B37-D92D-2BDC-DDE7-90CD09882FA6}"/>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35" name="TextBox 17">
            <a:extLst>
              <a:ext uri="{FF2B5EF4-FFF2-40B4-BE49-F238E27FC236}">
                <a16:creationId xmlns:a16="http://schemas.microsoft.com/office/drawing/2014/main" id="{B59D4EAC-9A11-FC58-0F44-631D3A706D4D}"/>
              </a:ext>
            </a:extLst>
          </p:cNvPr>
          <p:cNvSpPr txBox="1"/>
          <p:nvPr/>
        </p:nvSpPr>
        <p:spPr>
          <a:xfrm>
            <a:off x="646793" y="48894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dirty="0">
                <a:solidFill>
                  <a:srgbClr val="FFFFFF"/>
                </a:solidFill>
                <a:latin typeface="Open Sans 1 Bold"/>
              </a:rPr>
              <a:t>2</a:t>
            </a:r>
            <a:endParaRPr lang="en-US" sz="3600" u="none" dirty="0">
              <a:solidFill>
                <a:srgbClr val="FFFFFF"/>
              </a:solidFill>
              <a:latin typeface="Open Sans 1 Bold"/>
            </a:endParaRPr>
          </a:p>
        </p:txBody>
      </p:sp>
      <p:sp>
        <p:nvSpPr>
          <p:cNvPr id="36" name="Textfeld 35">
            <a:extLst>
              <a:ext uri="{FF2B5EF4-FFF2-40B4-BE49-F238E27FC236}">
                <a16:creationId xmlns:a16="http://schemas.microsoft.com/office/drawing/2014/main" id="{8DFB9A15-945F-794B-092F-09CF84EF85C3}"/>
              </a:ext>
            </a:extLst>
          </p:cNvPr>
          <p:cNvSpPr txBox="1"/>
          <p:nvPr/>
        </p:nvSpPr>
        <p:spPr>
          <a:xfrm>
            <a:off x="289613" y="9877415"/>
            <a:ext cx="2518703" cy="369332"/>
          </a:xfrm>
          <a:prstGeom prst="rect">
            <a:avLst/>
          </a:prstGeom>
          <a:noFill/>
        </p:spPr>
        <p:txBody>
          <a:bodyPr wrap="none" rtlCol="0">
            <a:spAutoFit/>
          </a:bodyPr>
          <a:lstStyle/>
          <a:p>
            <a:r>
              <a:rPr lang="de-DE" dirty="0"/>
              <a:t>Bilder: </a:t>
            </a:r>
            <a:r>
              <a:rPr lang="de-AT" b="0" i="0" u="none" strike="noStrike" dirty="0">
                <a:solidFill>
                  <a:srgbClr val="0161CD"/>
                </a:solidFill>
                <a:effectLst/>
                <a:latin typeface="Inter"/>
                <a:hlinkClick r:id="rId23"/>
              </a:rPr>
              <a:t>www.freepik.com</a:t>
            </a:r>
            <a:endParaRPr lang="de-DE" dirty="0"/>
          </a:p>
        </p:txBody>
      </p:sp>
    </p:spTree>
    <p:extLst>
      <p:ext uri="{BB962C8B-B14F-4D97-AF65-F5344CB8AC3E}">
        <p14:creationId xmlns:p14="http://schemas.microsoft.com/office/powerpoint/2010/main" val="16400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900" decel="100000" fill="hold"/>
                                        <p:tgtEl>
                                          <p:spTgt spid="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900" decel="100000" fill="hold"/>
                                        <p:tgtEl>
                                          <p:spTgt spid="3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900" decel="100000" fill="hold"/>
                                        <p:tgtEl>
                                          <p:spTgt spid="3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900" decel="100000" fill="hold"/>
                                        <p:tgtEl>
                                          <p:spTgt spid="3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219200" y="1028700"/>
            <a:ext cx="15925799" cy="2959656"/>
          </a:xfrm>
          <a:prstGeom prst="rect">
            <a:avLst/>
          </a:prstGeom>
        </p:spPr>
        <p:txBody>
          <a:bodyPr wrap="square" lIns="0" tIns="0" rIns="0" bIns="0" rtlCol="0" anchor="t">
            <a:spAutoFit/>
          </a:bodyPr>
          <a:lstStyle/>
          <a:p>
            <a:pPr marL="0" lvl="0" indent="0" algn="ctr">
              <a:lnSpc>
                <a:spcPts val="9600"/>
              </a:lnSpc>
              <a:spcBef>
                <a:spcPct val="0"/>
              </a:spcBef>
            </a:pPr>
            <a:r>
              <a:rPr lang="de-AT" sz="8000" dirty="0">
                <a:solidFill>
                  <a:srgbClr val="000000"/>
                </a:solidFill>
                <a:latin typeface="Open Sans 2 Bold"/>
              </a:rPr>
              <a:t>Verkehrsmittelwahl:</a:t>
            </a:r>
          </a:p>
          <a:p>
            <a:pPr marL="0" lvl="0" indent="0" algn="ctr">
              <a:lnSpc>
                <a:spcPts val="9600"/>
              </a:lnSpc>
              <a:spcBef>
                <a:spcPct val="0"/>
              </a:spcBef>
            </a:pPr>
            <a:r>
              <a:rPr lang="de-DE" sz="4400" dirty="0">
                <a:effectLst/>
                <a:latin typeface="Calibri" panose="020F0502020204030204" pitchFamily="34" charset="0"/>
                <a:ea typeface="Calibri" panose="020F0502020204030204" pitchFamily="34" charset="0"/>
                <a:cs typeface="Times New Roman" panose="02020603050405020304" pitchFamily="18" charset="0"/>
              </a:rPr>
              <a:t>Wir haben auch persönlich Vorlieben!</a:t>
            </a:r>
            <a:r>
              <a:rPr lang="de-AT" sz="23900" dirty="0">
                <a:effectLst/>
              </a:rPr>
              <a:t> </a:t>
            </a:r>
            <a:endParaRPr lang="de-AT" sz="23900" dirty="0">
              <a:solidFill>
                <a:srgbClr val="000000"/>
              </a:solidFill>
              <a:latin typeface="Open Sans 2 Bold"/>
            </a:endParaRPr>
          </a:p>
        </p:txBody>
      </p:sp>
      <p:sp>
        <p:nvSpPr>
          <p:cNvPr id="12" name="Fußzeilenplatzhalter 11">
            <a:extLst>
              <a:ext uri="{FF2B5EF4-FFF2-40B4-BE49-F238E27FC236}">
                <a16:creationId xmlns:a16="http://schemas.microsoft.com/office/drawing/2014/main" id="{17D15738-57A8-1508-073B-B95C90CE966E}"/>
              </a:ext>
            </a:extLst>
          </p:cNvPr>
          <p:cNvSpPr>
            <a:spLocks noGrp="1"/>
          </p:cNvSpPr>
          <p:nvPr>
            <p:ph type="ftr" sz="quarter" idx="11"/>
          </p:nvPr>
        </p:nvSpPr>
        <p:spPr/>
        <p:txBody>
          <a:bodyPr/>
          <a:lstStyle/>
          <a:p>
            <a:r>
              <a:rPr lang="de-DE" sz="1400" dirty="0"/>
              <a:t>Workshop Aktive Mobilität und Wohlbefinden – Modul 1 Mobilität und Verkehr, Verkehrsmittel</a:t>
            </a:r>
            <a:endParaRPr lang="en-US" sz="1400" dirty="0"/>
          </a:p>
        </p:txBody>
      </p:sp>
      <p:sp>
        <p:nvSpPr>
          <p:cNvPr id="13" name="Foliennummernplatzhalter 12">
            <a:extLst>
              <a:ext uri="{FF2B5EF4-FFF2-40B4-BE49-F238E27FC236}">
                <a16:creationId xmlns:a16="http://schemas.microsoft.com/office/drawing/2014/main" id="{8AF290C4-BD27-5EE3-F670-7BFD59732A21}"/>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10" name="Freeform 5">
            <a:extLst>
              <a:ext uri="{FF2B5EF4-FFF2-40B4-BE49-F238E27FC236}">
                <a16:creationId xmlns:a16="http://schemas.microsoft.com/office/drawing/2014/main" id="{51FE3AC2-FCAD-53A7-06EA-175BAC9D6EB5}"/>
              </a:ext>
            </a:extLst>
          </p:cNvPr>
          <p:cNvSpPr/>
          <p:nvPr/>
        </p:nvSpPr>
        <p:spPr>
          <a:xfrm>
            <a:off x="10307675" y="7389490"/>
            <a:ext cx="1238112" cy="2227833"/>
          </a:xfrm>
          <a:custGeom>
            <a:avLst/>
            <a:gdLst/>
            <a:ahLst/>
            <a:cxnLst/>
            <a:rect l="l" t="t" r="r" b="b"/>
            <a:pathLst>
              <a:path w="815019" h="1660225">
                <a:moveTo>
                  <a:pt x="0" y="0"/>
                </a:moveTo>
                <a:lnTo>
                  <a:pt x="815019" y="0"/>
                </a:lnTo>
                <a:lnTo>
                  <a:pt x="815019" y="1660225"/>
                </a:lnTo>
                <a:lnTo>
                  <a:pt x="0" y="16602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AT"/>
          </a:p>
        </p:txBody>
      </p:sp>
      <p:sp>
        <p:nvSpPr>
          <p:cNvPr id="11" name="Freeform 6">
            <a:extLst>
              <a:ext uri="{FF2B5EF4-FFF2-40B4-BE49-F238E27FC236}">
                <a16:creationId xmlns:a16="http://schemas.microsoft.com/office/drawing/2014/main" id="{1B7CC054-E2E1-2D9A-090D-686CBF3CC28B}"/>
              </a:ext>
            </a:extLst>
          </p:cNvPr>
          <p:cNvSpPr/>
          <p:nvPr/>
        </p:nvSpPr>
        <p:spPr>
          <a:xfrm flipH="1">
            <a:off x="15433431" y="7546659"/>
            <a:ext cx="1753133" cy="1913493"/>
          </a:xfrm>
          <a:custGeom>
            <a:avLst/>
            <a:gdLst/>
            <a:ahLst/>
            <a:cxnLst/>
            <a:rect l="l" t="t" r="r" b="b"/>
            <a:pathLst>
              <a:path w="1099039" h="1157991">
                <a:moveTo>
                  <a:pt x="0" y="0"/>
                </a:moveTo>
                <a:lnTo>
                  <a:pt x="1099039" y="0"/>
                </a:lnTo>
                <a:lnTo>
                  <a:pt x="1099039" y="1157991"/>
                </a:lnTo>
                <a:lnTo>
                  <a:pt x="0" y="11579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AT"/>
          </a:p>
        </p:txBody>
      </p:sp>
      <p:sp>
        <p:nvSpPr>
          <p:cNvPr id="14" name="Freeform 7">
            <a:extLst>
              <a:ext uri="{FF2B5EF4-FFF2-40B4-BE49-F238E27FC236}">
                <a16:creationId xmlns:a16="http://schemas.microsoft.com/office/drawing/2014/main" id="{9947CE0C-5394-553A-484A-3D7DD97903BA}"/>
              </a:ext>
            </a:extLst>
          </p:cNvPr>
          <p:cNvSpPr/>
          <p:nvPr/>
        </p:nvSpPr>
        <p:spPr>
          <a:xfrm>
            <a:off x="7103131" y="7644366"/>
            <a:ext cx="2451867" cy="2134819"/>
          </a:xfrm>
          <a:custGeom>
            <a:avLst/>
            <a:gdLst/>
            <a:ahLst/>
            <a:cxnLst/>
            <a:rect l="l" t="t" r="r" b="b"/>
            <a:pathLst>
              <a:path w="1582592" h="1270949">
                <a:moveTo>
                  <a:pt x="0" y="0"/>
                </a:moveTo>
                <a:lnTo>
                  <a:pt x="1582591" y="0"/>
                </a:lnTo>
                <a:lnTo>
                  <a:pt x="1582591" y="1270950"/>
                </a:lnTo>
                <a:lnTo>
                  <a:pt x="0" y="12709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AT" dirty="0">
              <a:highlight>
                <a:srgbClr val="808080"/>
              </a:highlight>
            </a:endParaRPr>
          </a:p>
        </p:txBody>
      </p:sp>
      <p:sp>
        <p:nvSpPr>
          <p:cNvPr id="17" name="Freeform 3">
            <a:extLst>
              <a:ext uri="{FF2B5EF4-FFF2-40B4-BE49-F238E27FC236}">
                <a16:creationId xmlns:a16="http://schemas.microsoft.com/office/drawing/2014/main" id="{DCA3D976-38D4-BBFB-05A7-7A837D49B2D7}"/>
              </a:ext>
            </a:extLst>
          </p:cNvPr>
          <p:cNvSpPr/>
          <p:nvPr/>
        </p:nvSpPr>
        <p:spPr>
          <a:xfrm>
            <a:off x="3836145" y="8676260"/>
            <a:ext cx="3391974" cy="998335"/>
          </a:xfrm>
          <a:custGeom>
            <a:avLst/>
            <a:gdLst/>
            <a:ahLst/>
            <a:cxnLst/>
            <a:rect l="l" t="t" r="r" b="b"/>
            <a:pathLst>
              <a:path w="2264524" h="559955">
                <a:moveTo>
                  <a:pt x="0" y="0"/>
                </a:moveTo>
                <a:lnTo>
                  <a:pt x="2264523" y="0"/>
                </a:lnTo>
                <a:lnTo>
                  <a:pt x="2264523" y="559955"/>
                </a:lnTo>
                <a:lnTo>
                  <a:pt x="0" y="5599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AT"/>
          </a:p>
        </p:txBody>
      </p:sp>
      <p:sp>
        <p:nvSpPr>
          <p:cNvPr id="18" name="Freeform 4">
            <a:extLst>
              <a:ext uri="{FF2B5EF4-FFF2-40B4-BE49-F238E27FC236}">
                <a16:creationId xmlns:a16="http://schemas.microsoft.com/office/drawing/2014/main" id="{E880DFFE-72F4-D688-9EAF-D8A70A912DA2}"/>
              </a:ext>
            </a:extLst>
          </p:cNvPr>
          <p:cNvSpPr/>
          <p:nvPr/>
        </p:nvSpPr>
        <p:spPr>
          <a:xfrm>
            <a:off x="12298464" y="8182451"/>
            <a:ext cx="1995431" cy="1471858"/>
          </a:xfrm>
          <a:custGeom>
            <a:avLst/>
            <a:gdLst/>
            <a:ahLst/>
            <a:cxnLst/>
            <a:rect l="l" t="t" r="r" b="b"/>
            <a:pathLst>
              <a:path w="1555173" h="952897">
                <a:moveTo>
                  <a:pt x="0" y="0"/>
                </a:moveTo>
                <a:lnTo>
                  <a:pt x="1555173" y="0"/>
                </a:lnTo>
                <a:lnTo>
                  <a:pt x="1555173" y="952898"/>
                </a:lnTo>
                <a:lnTo>
                  <a:pt x="0" y="9528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AT"/>
          </a:p>
        </p:txBody>
      </p:sp>
      <p:sp>
        <p:nvSpPr>
          <p:cNvPr id="2" name="Freeform 2">
            <a:extLst>
              <a:ext uri="{FF2B5EF4-FFF2-40B4-BE49-F238E27FC236}">
                <a16:creationId xmlns:a16="http://schemas.microsoft.com/office/drawing/2014/main" id="{1EFCD3D6-9945-2232-DB3A-9B7795DFDF89}"/>
              </a:ext>
            </a:extLst>
          </p:cNvPr>
          <p:cNvSpPr/>
          <p:nvPr/>
        </p:nvSpPr>
        <p:spPr>
          <a:xfrm>
            <a:off x="609600" y="8383435"/>
            <a:ext cx="2590837" cy="1493980"/>
          </a:xfrm>
          <a:custGeom>
            <a:avLst/>
            <a:gdLst/>
            <a:ahLst/>
            <a:cxnLst/>
            <a:rect l="l" t="t" r="r" b="b"/>
            <a:pathLst>
              <a:path w="1590537" h="998335">
                <a:moveTo>
                  <a:pt x="0" y="0"/>
                </a:moveTo>
                <a:lnTo>
                  <a:pt x="1590537" y="0"/>
                </a:lnTo>
                <a:lnTo>
                  <a:pt x="1590537" y="998335"/>
                </a:lnTo>
                <a:lnTo>
                  <a:pt x="0" y="99833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AT"/>
          </a:p>
        </p:txBody>
      </p:sp>
      <p:sp>
        <p:nvSpPr>
          <p:cNvPr id="3" name="Textfeld 2">
            <a:extLst>
              <a:ext uri="{FF2B5EF4-FFF2-40B4-BE49-F238E27FC236}">
                <a16:creationId xmlns:a16="http://schemas.microsoft.com/office/drawing/2014/main" id="{93DA758D-E85F-2BE2-6C1C-28A61F01221C}"/>
              </a:ext>
            </a:extLst>
          </p:cNvPr>
          <p:cNvSpPr txBox="1"/>
          <p:nvPr/>
        </p:nvSpPr>
        <p:spPr>
          <a:xfrm>
            <a:off x="2088155" y="6298645"/>
            <a:ext cx="1157689" cy="646331"/>
          </a:xfrm>
          <a:prstGeom prst="rect">
            <a:avLst/>
          </a:prstGeom>
          <a:noFill/>
        </p:spPr>
        <p:txBody>
          <a:bodyPr wrap="none" rtlCol="0">
            <a:spAutoFit/>
          </a:bodyPr>
          <a:lstStyle/>
          <a:p>
            <a:r>
              <a:rPr lang="de-DE" sz="3600" dirty="0"/>
              <a:t>Anna</a:t>
            </a:r>
          </a:p>
        </p:txBody>
      </p:sp>
      <p:sp>
        <p:nvSpPr>
          <p:cNvPr id="4" name="Textfeld 3">
            <a:extLst>
              <a:ext uri="{FF2B5EF4-FFF2-40B4-BE49-F238E27FC236}">
                <a16:creationId xmlns:a16="http://schemas.microsoft.com/office/drawing/2014/main" id="{21AE8504-1BAE-B661-3462-A1F98D5E645C}"/>
              </a:ext>
            </a:extLst>
          </p:cNvPr>
          <p:cNvSpPr txBox="1"/>
          <p:nvPr/>
        </p:nvSpPr>
        <p:spPr>
          <a:xfrm>
            <a:off x="5521905" y="6258513"/>
            <a:ext cx="1124026" cy="646331"/>
          </a:xfrm>
          <a:prstGeom prst="rect">
            <a:avLst/>
          </a:prstGeom>
          <a:noFill/>
        </p:spPr>
        <p:txBody>
          <a:bodyPr wrap="none" rtlCol="0">
            <a:spAutoFit/>
          </a:bodyPr>
          <a:lstStyle/>
          <a:p>
            <a:r>
              <a:rPr lang="de-DE" sz="3600" dirty="0"/>
              <a:t>Theo</a:t>
            </a:r>
          </a:p>
        </p:txBody>
      </p:sp>
      <p:sp>
        <p:nvSpPr>
          <p:cNvPr id="5" name="Textfeld 4">
            <a:extLst>
              <a:ext uri="{FF2B5EF4-FFF2-40B4-BE49-F238E27FC236}">
                <a16:creationId xmlns:a16="http://schemas.microsoft.com/office/drawing/2014/main" id="{FC748DA2-9387-D227-C177-21B8CE06B045}"/>
              </a:ext>
            </a:extLst>
          </p:cNvPr>
          <p:cNvSpPr txBox="1"/>
          <p:nvPr/>
        </p:nvSpPr>
        <p:spPr>
          <a:xfrm>
            <a:off x="9067800" y="6252192"/>
            <a:ext cx="886781" cy="646331"/>
          </a:xfrm>
          <a:prstGeom prst="rect">
            <a:avLst/>
          </a:prstGeom>
          <a:noFill/>
        </p:spPr>
        <p:txBody>
          <a:bodyPr wrap="none" rtlCol="0">
            <a:spAutoFit/>
          </a:bodyPr>
          <a:lstStyle/>
          <a:p>
            <a:r>
              <a:rPr lang="de-DE" sz="3600" dirty="0"/>
              <a:t>Lisa</a:t>
            </a:r>
          </a:p>
        </p:txBody>
      </p:sp>
      <p:pic>
        <p:nvPicPr>
          <p:cNvPr id="9" name="Grafik 8" descr="Waldszenerie">
            <a:extLst>
              <a:ext uri="{FF2B5EF4-FFF2-40B4-BE49-F238E27FC236}">
                <a16:creationId xmlns:a16="http://schemas.microsoft.com/office/drawing/2014/main" id="{383ECDFD-4BA1-BD85-2614-ACA313BCB5B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245844" y="3848100"/>
            <a:ext cx="914400" cy="914400"/>
          </a:xfrm>
          <a:prstGeom prst="rect">
            <a:avLst/>
          </a:prstGeom>
        </p:spPr>
      </p:pic>
      <p:pic>
        <p:nvPicPr>
          <p:cNvPr id="16" name="Grafik 15" descr="Kinder">
            <a:extLst>
              <a:ext uri="{FF2B5EF4-FFF2-40B4-BE49-F238E27FC236}">
                <a16:creationId xmlns:a16="http://schemas.microsoft.com/office/drawing/2014/main" id="{7D64D342-3472-2E25-1F2B-E3CB96F172C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645931" y="3897455"/>
            <a:ext cx="914400" cy="914400"/>
          </a:xfrm>
          <a:prstGeom prst="rect">
            <a:avLst/>
          </a:prstGeom>
        </p:spPr>
      </p:pic>
      <p:grpSp>
        <p:nvGrpSpPr>
          <p:cNvPr id="39" name="Gruppieren 38">
            <a:extLst>
              <a:ext uri="{FF2B5EF4-FFF2-40B4-BE49-F238E27FC236}">
                <a16:creationId xmlns:a16="http://schemas.microsoft.com/office/drawing/2014/main" id="{F0BCB8A3-2421-481E-8FB7-2D2358AB031F}"/>
              </a:ext>
            </a:extLst>
          </p:cNvPr>
          <p:cNvGrpSpPr/>
          <p:nvPr/>
        </p:nvGrpSpPr>
        <p:grpSpPr>
          <a:xfrm>
            <a:off x="10202307" y="3848100"/>
            <a:ext cx="1215787" cy="1202947"/>
            <a:chOff x="9097798" y="4254808"/>
            <a:chExt cx="1215787" cy="1202947"/>
          </a:xfrm>
        </p:grpSpPr>
        <p:pic>
          <p:nvPicPr>
            <p:cNvPr id="22" name="Grafik 21" descr="Standbymodus">
              <a:extLst>
                <a:ext uri="{FF2B5EF4-FFF2-40B4-BE49-F238E27FC236}">
                  <a16:creationId xmlns:a16="http://schemas.microsoft.com/office/drawing/2014/main" id="{1964273F-B83F-D35E-5793-BA371C2D7A6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097798" y="4543355"/>
              <a:ext cx="914400" cy="914400"/>
            </a:xfrm>
            <a:prstGeom prst="rect">
              <a:avLst/>
            </a:prstGeom>
          </p:spPr>
        </p:pic>
        <p:pic>
          <p:nvPicPr>
            <p:cNvPr id="33" name="Grafik 32" descr="Wecker">
              <a:extLst>
                <a:ext uri="{FF2B5EF4-FFF2-40B4-BE49-F238E27FC236}">
                  <a16:creationId xmlns:a16="http://schemas.microsoft.com/office/drawing/2014/main" id="{7CD8BC79-FE8A-FFA7-A3C9-DBFC7FD4CAE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399185" y="4254808"/>
              <a:ext cx="914400" cy="914400"/>
            </a:xfrm>
            <a:prstGeom prst="rect">
              <a:avLst/>
            </a:prstGeom>
          </p:spPr>
        </p:pic>
      </p:grpSp>
      <p:grpSp>
        <p:nvGrpSpPr>
          <p:cNvPr id="40" name="Gruppieren 39">
            <a:extLst>
              <a:ext uri="{FF2B5EF4-FFF2-40B4-BE49-F238E27FC236}">
                <a16:creationId xmlns:a16="http://schemas.microsoft.com/office/drawing/2014/main" id="{07493D73-370F-5F43-53DC-849D5767B1AF}"/>
              </a:ext>
            </a:extLst>
          </p:cNvPr>
          <p:cNvGrpSpPr/>
          <p:nvPr/>
        </p:nvGrpSpPr>
        <p:grpSpPr>
          <a:xfrm>
            <a:off x="13758683" y="3863992"/>
            <a:ext cx="1639021" cy="951386"/>
            <a:chOff x="12838979" y="4217822"/>
            <a:chExt cx="1639021" cy="951386"/>
          </a:xfrm>
        </p:grpSpPr>
        <p:pic>
          <p:nvPicPr>
            <p:cNvPr id="35" name="Grafik 34" descr="Kopfhörer">
              <a:extLst>
                <a:ext uri="{FF2B5EF4-FFF2-40B4-BE49-F238E27FC236}">
                  <a16:creationId xmlns:a16="http://schemas.microsoft.com/office/drawing/2014/main" id="{3FB4AF19-86F7-E01B-111F-1DD64156C4B5}"/>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2838979" y="4217822"/>
              <a:ext cx="914400" cy="914400"/>
            </a:xfrm>
            <a:prstGeom prst="rect">
              <a:avLst/>
            </a:prstGeom>
          </p:spPr>
        </p:pic>
        <p:pic>
          <p:nvPicPr>
            <p:cNvPr id="37" name="Grafik 36" descr="Nachhaltigkeit">
              <a:extLst>
                <a:ext uri="{FF2B5EF4-FFF2-40B4-BE49-F238E27FC236}">
                  <a16:creationId xmlns:a16="http://schemas.microsoft.com/office/drawing/2014/main" id="{3A1922BD-13F6-C3C9-9355-A8CCFEFDC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3563600" y="4254808"/>
              <a:ext cx="914400" cy="914400"/>
            </a:xfrm>
            <a:prstGeom prst="rect">
              <a:avLst/>
            </a:prstGeom>
          </p:spPr>
        </p:pic>
      </p:grpSp>
      <p:sp>
        <p:nvSpPr>
          <p:cNvPr id="38" name="Textfeld 37">
            <a:extLst>
              <a:ext uri="{FF2B5EF4-FFF2-40B4-BE49-F238E27FC236}">
                <a16:creationId xmlns:a16="http://schemas.microsoft.com/office/drawing/2014/main" id="{E58EC468-10E0-CB2E-C43F-2C1CA7920D33}"/>
              </a:ext>
            </a:extLst>
          </p:cNvPr>
          <p:cNvSpPr txBox="1"/>
          <p:nvPr/>
        </p:nvSpPr>
        <p:spPr>
          <a:xfrm>
            <a:off x="14553823" y="6258512"/>
            <a:ext cx="990977" cy="646331"/>
          </a:xfrm>
          <a:prstGeom prst="rect">
            <a:avLst/>
          </a:prstGeom>
          <a:noFill/>
        </p:spPr>
        <p:txBody>
          <a:bodyPr wrap="none" rtlCol="0">
            <a:spAutoFit/>
          </a:bodyPr>
          <a:lstStyle/>
          <a:p>
            <a:r>
              <a:rPr lang="de-DE" sz="3600" dirty="0"/>
              <a:t>Emil</a:t>
            </a:r>
          </a:p>
        </p:txBody>
      </p:sp>
      <p:grpSp>
        <p:nvGrpSpPr>
          <p:cNvPr id="41" name="Group 7">
            <a:extLst>
              <a:ext uri="{FF2B5EF4-FFF2-40B4-BE49-F238E27FC236}">
                <a16:creationId xmlns:a16="http://schemas.microsoft.com/office/drawing/2014/main" id="{B8CE00AF-A08B-F618-1445-343C47D82B84}"/>
              </a:ext>
            </a:extLst>
          </p:cNvPr>
          <p:cNvGrpSpPr/>
          <p:nvPr/>
        </p:nvGrpSpPr>
        <p:grpSpPr>
          <a:xfrm>
            <a:off x="533400" y="495300"/>
            <a:ext cx="771999" cy="771999"/>
            <a:chOff x="0" y="0"/>
            <a:chExt cx="6350000" cy="6350000"/>
          </a:xfrm>
        </p:grpSpPr>
        <p:sp>
          <p:nvSpPr>
            <p:cNvPr id="42" name="Freeform 8">
              <a:extLst>
                <a:ext uri="{FF2B5EF4-FFF2-40B4-BE49-F238E27FC236}">
                  <a16:creationId xmlns:a16="http://schemas.microsoft.com/office/drawing/2014/main" id="{B95DA269-C141-D0A3-86C3-82129B7D1F0C}"/>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43" name="TextBox 17">
            <a:extLst>
              <a:ext uri="{FF2B5EF4-FFF2-40B4-BE49-F238E27FC236}">
                <a16:creationId xmlns:a16="http://schemas.microsoft.com/office/drawing/2014/main" id="{40F61793-CB20-2483-FDBD-66DA26A9B708}"/>
              </a:ext>
            </a:extLst>
          </p:cNvPr>
          <p:cNvSpPr txBox="1"/>
          <p:nvPr/>
        </p:nvSpPr>
        <p:spPr>
          <a:xfrm>
            <a:off x="646793" y="48894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dirty="0">
                <a:solidFill>
                  <a:srgbClr val="FFFFFF"/>
                </a:solidFill>
                <a:latin typeface="Open Sans 1 Bold"/>
              </a:rPr>
              <a:t>2</a:t>
            </a:r>
            <a:endParaRPr lang="en-US" sz="3600" u="none" dirty="0">
              <a:solidFill>
                <a:srgbClr val="FFFFFF"/>
              </a:solidFill>
              <a:latin typeface="Open Sans 1 Bold"/>
            </a:endParaRPr>
          </a:p>
        </p:txBody>
      </p:sp>
    </p:spTree>
    <p:extLst>
      <p:ext uri="{BB962C8B-B14F-4D97-AF65-F5344CB8AC3E}">
        <p14:creationId xmlns:p14="http://schemas.microsoft.com/office/powerpoint/2010/main" val="271669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92 -0.06096 L -0.53637 -0.31883 C -0.63082 -0.3642 -0.60339 -0.3483 -0.57605 -0.33272 " pathEditMode="relative" rAng="0" ptsTypes="AAA">
                                      <p:cBhvr>
                                        <p:cTn id="6" dur="2000" fill="hold"/>
                                        <p:tgtEl>
                                          <p:spTgt spid="18"/>
                                        </p:tgtEl>
                                        <p:attrNameLst>
                                          <p:attrName>ppt_x</p:attrName>
                                          <p:attrName>ppt_y</p:attrName>
                                        </p:attrNameLst>
                                      </p:cBhvr>
                                      <p:rCtr x="-29644" y="-14383"/>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5.55556E-7 -9.87654E-7 L 0.06771 -0.34213 L 0.06771 -0.34213 " pathEditMode="relative" rAng="0" ptsTypes="AAA">
                                      <p:cBhvr>
                                        <p:cTn id="16" dur="2000" fill="hold"/>
                                        <p:tgtEl>
                                          <p:spTgt spid="17"/>
                                        </p:tgtEl>
                                        <p:attrNameLst>
                                          <p:attrName>ppt_x</p:attrName>
                                          <p:attrName>ppt_y</p:attrName>
                                        </p:attrNameLst>
                                      </p:cBhvr>
                                      <p:rCtr x="3385" y="-17114"/>
                                    </p:animMotion>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5477 -0.00401 L 0.50373 -0.31003 L 0.50373 -0.30988 " pathEditMode="relative" rAng="0" ptsTypes="AAA">
                                      <p:cBhvr>
                                        <p:cTn id="26" dur="2000" fill="hold"/>
                                        <p:tgtEl>
                                          <p:spTgt spid="2"/>
                                        </p:tgtEl>
                                        <p:attrNameLst>
                                          <p:attrName>ppt_x</p:attrName>
                                          <p:attrName>ppt_y</p:attrName>
                                        </p:attrNameLst>
                                      </p:cBhvr>
                                      <p:rCtr x="22448" y="-15309"/>
                                    </p:animMotion>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2.63889E-6 -3.20988E-6 L 0.17535 -0.26605 L 0.17535 -0.26605 " pathEditMode="relative" rAng="0" ptsTypes="AAA">
                                      <p:cBhvr>
                                        <p:cTn id="36" dur="2000" fill="hold"/>
                                        <p:tgtEl>
                                          <p:spTgt spid="10"/>
                                        </p:tgtEl>
                                        <p:attrNameLst>
                                          <p:attrName>ppt_x</p:attrName>
                                          <p:attrName>ppt_y</p:attrName>
                                        </p:attrNameLst>
                                      </p:cBhvr>
                                      <p:rCtr x="8767" y="-13302"/>
                                    </p:animMotion>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2" grpId="0" animBg="1"/>
      <p:bldP spid="3" grpId="0"/>
      <p:bldP spid="4" grpId="0"/>
      <p:bldP spid="5"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feil nach rechts 30">
            <a:extLst>
              <a:ext uri="{FF2B5EF4-FFF2-40B4-BE49-F238E27FC236}">
                <a16:creationId xmlns:a16="http://schemas.microsoft.com/office/drawing/2014/main" id="{B4C344F0-D494-0486-44E8-6CFDC09C750E}"/>
              </a:ext>
            </a:extLst>
          </p:cNvPr>
          <p:cNvSpPr/>
          <p:nvPr/>
        </p:nvSpPr>
        <p:spPr>
          <a:xfrm>
            <a:off x="11204571" y="5143500"/>
            <a:ext cx="2181542" cy="17328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Wolke 29">
            <a:extLst>
              <a:ext uri="{FF2B5EF4-FFF2-40B4-BE49-F238E27FC236}">
                <a16:creationId xmlns:a16="http://schemas.microsoft.com/office/drawing/2014/main" id="{D2340DA2-6939-4150-33A6-E3DCD342544B}"/>
              </a:ext>
            </a:extLst>
          </p:cNvPr>
          <p:cNvSpPr/>
          <p:nvPr/>
        </p:nvSpPr>
        <p:spPr>
          <a:xfrm>
            <a:off x="60153" y="3500217"/>
            <a:ext cx="12235189" cy="6687971"/>
          </a:xfrm>
          <a:prstGeom prst="cloud">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7" name="TextBox 7"/>
          <p:cNvSpPr txBox="1"/>
          <p:nvPr/>
        </p:nvSpPr>
        <p:spPr>
          <a:xfrm>
            <a:off x="1219200" y="1028700"/>
            <a:ext cx="15925799" cy="2462213"/>
          </a:xfrm>
          <a:prstGeom prst="rect">
            <a:avLst/>
          </a:prstGeom>
        </p:spPr>
        <p:txBody>
          <a:bodyPr wrap="square" lIns="0" tIns="0" rIns="0" bIns="0" rtlCol="0" anchor="t">
            <a:spAutoFit/>
          </a:bodyPr>
          <a:lstStyle/>
          <a:p>
            <a:pPr marL="0" lvl="0" indent="0" algn="ctr">
              <a:lnSpc>
                <a:spcPts val="9600"/>
              </a:lnSpc>
              <a:spcBef>
                <a:spcPct val="0"/>
              </a:spcBef>
            </a:pPr>
            <a:r>
              <a:rPr lang="de-AT" sz="8000" dirty="0">
                <a:solidFill>
                  <a:srgbClr val="000000"/>
                </a:solidFill>
                <a:latin typeface="Open Sans 2 Bold"/>
              </a:rPr>
              <a:t>Einflussfaktoren unserer Verkehrsmittelwahl</a:t>
            </a:r>
          </a:p>
        </p:txBody>
      </p:sp>
      <p:sp>
        <p:nvSpPr>
          <p:cNvPr id="12" name="Fußzeilenplatzhalter 11">
            <a:extLst>
              <a:ext uri="{FF2B5EF4-FFF2-40B4-BE49-F238E27FC236}">
                <a16:creationId xmlns:a16="http://schemas.microsoft.com/office/drawing/2014/main" id="{17D15738-57A8-1508-073B-B95C90CE966E}"/>
              </a:ext>
            </a:extLst>
          </p:cNvPr>
          <p:cNvSpPr>
            <a:spLocks noGrp="1"/>
          </p:cNvSpPr>
          <p:nvPr>
            <p:ph type="ftr" sz="quarter" idx="11"/>
          </p:nvPr>
        </p:nvSpPr>
        <p:spPr/>
        <p:txBody>
          <a:bodyPr/>
          <a:lstStyle/>
          <a:p>
            <a:r>
              <a:rPr lang="de-DE" sz="1400" dirty="0"/>
              <a:t>Workshop Aktive Mobilität und Wohlbefinden – Modul 1 Mobilität und Verkehr, Verkehrsmittel</a:t>
            </a:r>
            <a:endParaRPr lang="en-US" sz="1400" dirty="0"/>
          </a:p>
        </p:txBody>
      </p:sp>
      <p:sp>
        <p:nvSpPr>
          <p:cNvPr id="13" name="Foliennummernplatzhalter 12">
            <a:extLst>
              <a:ext uri="{FF2B5EF4-FFF2-40B4-BE49-F238E27FC236}">
                <a16:creationId xmlns:a16="http://schemas.microsoft.com/office/drawing/2014/main" id="{8AF290C4-BD27-5EE3-F670-7BFD59732A21}"/>
              </a:ext>
            </a:extLst>
          </p:cNvPr>
          <p:cNvSpPr>
            <a:spLocks noGrp="1"/>
          </p:cNvSpPr>
          <p:nvPr>
            <p:ph type="sldNum" sz="quarter" idx="12"/>
          </p:nvPr>
        </p:nvSpPr>
        <p:spPr/>
        <p:txBody>
          <a:bodyPr/>
          <a:lstStyle/>
          <a:p>
            <a:fld id="{B6F15528-21DE-4FAA-801E-634DDDAF4B2B}" type="slidenum">
              <a:rPr lang="en-US" smtClean="0"/>
              <a:pPr/>
              <a:t>7</a:t>
            </a:fld>
            <a:endParaRPr lang="en-US"/>
          </a:p>
        </p:txBody>
      </p:sp>
      <p:pic>
        <p:nvPicPr>
          <p:cNvPr id="9" name="Grafik 8" descr="Waldszenerie">
            <a:extLst>
              <a:ext uri="{FF2B5EF4-FFF2-40B4-BE49-F238E27FC236}">
                <a16:creationId xmlns:a16="http://schemas.microsoft.com/office/drawing/2014/main" id="{383ECDFD-4BA1-BD85-2614-ACA313BCB5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71834" y="4686300"/>
            <a:ext cx="914400" cy="914400"/>
          </a:xfrm>
          <a:prstGeom prst="rect">
            <a:avLst/>
          </a:prstGeom>
        </p:spPr>
      </p:pic>
      <p:pic>
        <p:nvPicPr>
          <p:cNvPr id="16" name="Grafik 15" descr="Kinder">
            <a:extLst>
              <a:ext uri="{FF2B5EF4-FFF2-40B4-BE49-F238E27FC236}">
                <a16:creationId xmlns:a16="http://schemas.microsoft.com/office/drawing/2014/main" id="{7D64D342-3472-2E25-1F2B-E3CB96F172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92247" y="4765436"/>
            <a:ext cx="914400" cy="914400"/>
          </a:xfrm>
          <a:prstGeom prst="rect">
            <a:avLst/>
          </a:prstGeom>
        </p:spPr>
      </p:pic>
      <p:grpSp>
        <p:nvGrpSpPr>
          <p:cNvPr id="39" name="Gruppieren 38">
            <a:extLst>
              <a:ext uri="{FF2B5EF4-FFF2-40B4-BE49-F238E27FC236}">
                <a16:creationId xmlns:a16="http://schemas.microsoft.com/office/drawing/2014/main" id="{F0BCB8A3-2421-481E-8FB7-2D2358AB031F}"/>
              </a:ext>
            </a:extLst>
          </p:cNvPr>
          <p:cNvGrpSpPr/>
          <p:nvPr/>
        </p:nvGrpSpPr>
        <p:grpSpPr>
          <a:xfrm>
            <a:off x="6284772" y="6519051"/>
            <a:ext cx="1215787" cy="1202947"/>
            <a:chOff x="9097798" y="4254808"/>
            <a:chExt cx="1215787" cy="1202947"/>
          </a:xfrm>
        </p:grpSpPr>
        <p:pic>
          <p:nvPicPr>
            <p:cNvPr id="22" name="Grafik 21" descr="Standbymodus">
              <a:extLst>
                <a:ext uri="{FF2B5EF4-FFF2-40B4-BE49-F238E27FC236}">
                  <a16:creationId xmlns:a16="http://schemas.microsoft.com/office/drawing/2014/main" id="{1964273F-B83F-D35E-5793-BA371C2D7A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97798" y="4543355"/>
              <a:ext cx="914400" cy="914400"/>
            </a:xfrm>
            <a:prstGeom prst="rect">
              <a:avLst/>
            </a:prstGeom>
          </p:spPr>
        </p:pic>
        <p:pic>
          <p:nvPicPr>
            <p:cNvPr id="33" name="Grafik 32" descr="Wecker">
              <a:extLst>
                <a:ext uri="{FF2B5EF4-FFF2-40B4-BE49-F238E27FC236}">
                  <a16:creationId xmlns:a16="http://schemas.microsoft.com/office/drawing/2014/main" id="{7CD8BC79-FE8A-FFA7-A3C9-DBFC7FD4CA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99185" y="4254808"/>
              <a:ext cx="914400" cy="914400"/>
            </a:xfrm>
            <a:prstGeom prst="rect">
              <a:avLst/>
            </a:prstGeom>
          </p:spPr>
        </p:pic>
      </p:grpSp>
      <p:grpSp>
        <p:nvGrpSpPr>
          <p:cNvPr id="40" name="Gruppieren 39">
            <a:extLst>
              <a:ext uri="{FF2B5EF4-FFF2-40B4-BE49-F238E27FC236}">
                <a16:creationId xmlns:a16="http://schemas.microsoft.com/office/drawing/2014/main" id="{07493D73-370F-5F43-53DC-849D5767B1AF}"/>
              </a:ext>
            </a:extLst>
          </p:cNvPr>
          <p:cNvGrpSpPr/>
          <p:nvPr/>
        </p:nvGrpSpPr>
        <p:grpSpPr>
          <a:xfrm>
            <a:off x="8362588" y="4346700"/>
            <a:ext cx="1639021" cy="951386"/>
            <a:chOff x="12838979" y="4217822"/>
            <a:chExt cx="1639021" cy="951386"/>
          </a:xfrm>
        </p:grpSpPr>
        <p:pic>
          <p:nvPicPr>
            <p:cNvPr id="35" name="Grafik 34" descr="Kopfhörer">
              <a:extLst>
                <a:ext uri="{FF2B5EF4-FFF2-40B4-BE49-F238E27FC236}">
                  <a16:creationId xmlns:a16="http://schemas.microsoft.com/office/drawing/2014/main" id="{3FB4AF19-86F7-E01B-111F-1DD64156C4B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838979" y="4217822"/>
              <a:ext cx="914400" cy="914400"/>
            </a:xfrm>
            <a:prstGeom prst="rect">
              <a:avLst/>
            </a:prstGeom>
          </p:spPr>
        </p:pic>
        <p:pic>
          <p:nvPicPr>
            <p:cNvPr id="37" name="Grafik 36" descr="Nachhaltigkeit">
              <a:extLst>
                <a:ext uri="{FF2B5EF4-FFF2-40B4-BE49-F238E27FC236}">
                  <a16:creationId xmlns:a16="http://schemas.microsoft.com/office/drawing/2014/main" id="{3A1922BD-13F6-C3C9-9355-A8CCFEFDCB9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563600" y="4254808"/>
              <a:ext cx="914400" cy="914400"/>
            </a:xfrm>
            <a:prstGeom prst="rect">
              <a:avLst/>
            </a:prstGeom>
          </p:spPr>
        </p:pic>
      </p:grpSp>
      <p:grpSp>
        <p:nvGrpSpPr>
          <p:cNvPr id="6" name="Gruppieren 5">
            <a:extLst>
              <a:ext uri="{FF2B5EF4-FFF2-40B4-BE49-F238E27FC236}">
                <a16:creationId xmlns:a16="http://schemas.microsoft.com/office/drawing/2014/main" id="{83FA9A86-5AB6-DD64-C440-98C46ECD09DC}"/>
              </a:ext>
            </a:extLst>
          </p:cNvPr>
          <p:cNvGrpSpPr/>
          <p:nvPr/>
        </p:nvGrpSpPr>
        <p:grpSpPr>
          <a:xfrm>
            <a:off x="1092083" y="4275952"/>
            <a:ext cx="2047620" cy="2558946"/>
            <a:chOff x="3498758" y="4036876"/>
            <a:chExt cx="2047620" cy="2558946"/>
          </a:xfrm>
        </p:grpSpPr>
        <p:pic>
          <p:nvPicPr>
            <p:cNvPr id="8" name="Grafik 7" descr="Lineal">
              <a:extLst>
                <a:ext uri="{FF2B5EF4-FFF2-40B4-BE49-F238E27FC236}">
                  <a16:creationId xmlns:a16="http://schemas.microsoft.com/office/drawing/2014/main" id="{551FB874-E721-659E-8B02-BAC8962AB0C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543416" y="4036876"/>
              <a:ext cx="2002962" cy="2002962"/>
            </a:xfrm>
            <a:prstGeom prst="rect">
              <a:avLst/>
            </a:prstGeom>
          </p:spPr>
        </p:pic>
        <p:sp>
          <p:nvSpPr>
            <p:cNvPr id="15" name="Textfeld 14">
              <a:extLst>
                <a:ext uri="{FF2B5EF4-FFF2-40B4-BE49-F238E27FC236}">
                  <a16:creationId xmlns:a16="http://schemas.microsoft.com/office/drawing/2014/main" id="{A3888F3C-8A9C-AEBD-6B98-5F4C731F7FC9}"/>
                </a:ext>
              </a:extLst>
            </p:cNvPr>
            <p:cNvSpPr txBox="1"/>
            <p:nvPr/>
          </p:nvSpPr>
          <p:spPr>
            <a:xfrm>
              <a:off x="3498758" y="6134157"/>
              <a:ext cx="1603068" cy="461665"/>
            </a:xfrm>
            <a:prstGeom prst="rect">
              <a:avLst/>
            </a:prstGeom>
            <a:noFill/>
          </p:spPr>
          <p:txBody>
            <a:bodyPr wrap="none" rtlCol="0">
              <a:spAutoFit/>
            </a:bodyPr>
            <a:lstStyle/>
            <a:p>
              <a:r>
                <a:rPr lang="de-DE" sz="2400" b="1" dirty="0"/>
                <a:t>Entfernung</a:t>
              </a:r>
            </a:p>
          </p:txBody>
        </p:sp>
      </p:grpSp>
      <p:grpSp>
        <p:nvGrpSpPr>
          <p:cNvPr id="19" name="Gruppieren 18">
            <a:extLst>
              <a:ext uri="{FF2B5EF4-FFF2-40B4-BE49-F238E27FC236}">
                <a16:creationId xmlns:a16="http://schemas.microsoft.com/office/drawing/2014/main" id="{95A3767A-A098-021C-58F3-5267FFFE4648}"/>
              </a:ext>
            </a:extLst>
          </p:cNvPr>
          <p:cNvGrpSpPr/>
          <p:nvPr/>
        </p:nvGrpSpPr>
        <p:grpSpPr>
          <a:xfrm>
            <a:off x="1686110" y="6844203"/>
            <a:ext cx="2016934" cy="2484844"/>
            <a:chOff x="6380580" y="4121383"/>
            <a:chExt cx="2016934" cy="2484844"/>
          </a:xfrm>
        </p:grpSpPr>
        <p:pic>
          <p:nvPicPr>
            <p:cNvPr id="20" name="Grafik 19" descr="Rucksack">
              <a:extLst>
                <a:ext uri="{FF2B5EF4-FFF2-40B4-BE49-F238E27FC236}">
                  <a16:creationId xmlns:a16="http://schemas.microsoft.com/office/drawing/2014/main" id="{636256E8-E9F9-22BF-0BE3-B37B7D955AD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80580" y="4121383"/>
              <a:ext cx="2016934" cy="2016934"/>
            </a:xfrm>
            <a:prstGeom prst="rect">
              <a:avLst/>
            </a:prstGeom>
          </p:spPr>
        </p:pic>
        <p:sp>
          <p:nvSpPr>
            <p:cNvPr id="21" name="Textfeld 20">
              <a:extLst>
                <a:ext uri="{FF2B5EF4-FFF2-40B4-BE49-F238E27FC236}">
                  <a16:creationId xmlns:a16="http://schemas.microsoft.com/office/drawing/2014/main" id="{3DA0195F-94EA-1902-AD58-2005880F23CC}"/>
                </a:ext>
              </a:extLst>
            </p:cNvPr>
            <p:cNvSpPr txBox="1"/>
            <p:nvPr/>
          </p:nvSpPr>
          <p:spPr>
            <a:xfrm>
              <a:off x="6530099" y="6144562"/>
              <a:ext cx="1680396" cy="461665"/>
            </a:xfrm>
            <a:prstGeom prst="rect">
              <a:avLst/>
            </a:prstGeom>
            <a:noFill/>
          </p:spPr>
          <p:txBody>
            <a:bodyPr wrap="none" rtlCol="0">
              <a:spAutoFit/>
            </a:bodyPr>
            <a:lstStyle/>
            <a:p>
              <a:r>
                <a:rPr lang="de-DE" sz="2400" b="1" dirty="0"/>
                <a:t>Wegezweck</a:t>
              </a:r>
            </a:p>
          </p:txBody>
        </p:sp>
      </p:grpSp>
      <p:grpSp>
        <p:nvGrpSpPr>
          <p:cNvPr id="23" name="Gruppieren 22">
            <a:extLst>
              <a:ext uri="{FF2B5EF4-FFF2-40B4-BE49-F238E27FC236}">
                <a16:creationId xmlns:a16="http://schemas.microsoft.com/office/drawing/2014/main" id="{E71B0637-2C95-E688-C73F-DDDE837DBF79}"/>
              </a:ext>
            </a:extLst>
          </p:cNvPr>
          <p:cNvGrpSpPr/>
          <p:nvPr/>
        </p:nvGrpSpPr>
        <p:grpSpPr>
          <a:xfrm>
            <a:off x="3526298" y="6159559"/>
            <a:ext cx="2293054" cy="2722208"/>
            <a:chOff x="9231717" y="3873614"/>
            <a:chExt cx="2293054" cy="2722208"/>
          </a:xfrm>
        </p:grpSpPr>
        <p:pic>
          <p:nvPicPr>
            <p:cNvPr id="24" name="Grafik 23" descr="Armbanduhr">
              <a:extLst>
                <a:ext uri="{FF2B5EF4-FFF2-40B4-BE49-F238E27FC236}">
                  <a16:creationId xmlns:a16="http://schemas.microsoft.com/office/drawing/2014/main" id="{3349C128-BF5B-4A3B-2260-A51CC3BBE99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231717" y="3873614"/>
              <a:ext cx="2134819" cy="2134819"/>
            </a:xfrm>
            <a:prstGeom prst="rect">
              <a:avLst/>
            </a:prstGeom>
          </p:spPr>
        </p:pic>
        <p:sp>
          <p:nvSpPr>
            <p:cNvPr id="25" name="Textfeld 24">
              <a:extLst>
                <a:ext uri="{FF2B5EF4-FFF2-40B4-BE49-F238E27FC236}">
                  <a16:creationId xmlns:a16="http://schemas.microsoft.com/office/drawing/2014/main" id="{12624020-C26C-0D2D-60D1-AA258AAABD27}"/>
                </a:ext>
              </a:extLst>
            </p:cNvPr>
            <p:cNvSpPr txBox="1"/>
            <p:nvPr/>
          </p:nvSpPr>
          <p:spPr>
            <a:xfrm>
              <a:off x="9467477" y="6134157"/>
              <a:ext cx="2057294" cy="461665"/>
            </a:xfrm>
            <a:prstGeom prst="rect">
              <a:avLst/>
            </a:prstGeom>
            <a:noFill/>
          </p:spPr>
          <p:txBody>
            <a:bodyPr wrap="none" rtlCol="0">
              <a:spAutoFit/>
            </a:bodyPr>
            <a:lstStyle/>
            <a:p>
              <a:r>
                <a:rPr lang="de-DE" sz="2400" b="1" dirty="0"/>
                <a:t>Zeitressourcen</a:t>
              </a:r>
            </a:p>
          </p:txBody>
        </p:sp>
      </p:grpSp>
      <p:grpSp>
        <p:nvGrpSpPr>
          <p:cNvPr id="26" name="Gruppieren 25">
            <a:extLst>
              <a:ext uri="{FF2B5EF4-FFF2-40B4-BE49-F238E27FC236}">
                <a16:creationId xmlns:a16="http://schemas.microsoft.com/office/drawing/2014/main" id="{A13EB8B3-3D6E-3C20-3914-27F8999EAC0A}"/>
              </a:ext>
            </a:extLst>
          </p:cNvPr>
          <p:cNvGrpSpPr/>
          <p:nvPr/>
        </p:nvGrpSpPr>
        <p:grpSpPr>
          <a:xfrm>
            <a:off x="7866826" y="6153874"/>
            <a:ext cx="2134819" cy="2559154"/>
            <a:chOff x="12519919" y="4049300"/>
            <a:chExt cx="2134819" cy="2559154"/>
          </a:xfrm>
        </p:grpSpPr>
        <p:pic>
          <p:nvPicPr>
            <p:cNvPr id="27" name="Grafik 26" descr="Teils Sonne">
              <a:extLst>
                <a:ext uri="{FF2B5EF4-FFF2-40B4-BE49-F238E27FC236}">
                  <a16:creationId xmlns:a16="http://schemas.microsoft.com/office/drawing/2014/main" id="{7AC7FABC-EE18-7534-5518-613463DB765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2519919" y="4049300"/>
              <a:ext cx="2134819" cy="2134819"/>
            </a:xfrm>
            <a:prstGeom prst="rect">
              <a:avLst/>
            </a:prstGeom>
          </p:spPr>
        </p:pic>
        <p:sp>
          <p:nvSpPr>
            <p:cNvPr id="28" name="Textfeld 27">
              <a:extLst>
                <a:ext uri="{FF2B5EF4-FFF2-40B4-BE49-F238E27FC236}">
                  <a16:creationId xmlns:a16="http://schemas.microsoft.com/office/drawing/2014/main" id="{A34C2FB3-BDC0-C739-1792-AAC256AC5642}"/>
                </a:ext>
              </a:extLst>
            </p:cNvPr>
            <p:cNvSpPr txBox="1"/>
            <p:nvPr/>
          </p:nvSpPr>
          <p:spPr>
            <a:xfrm>
              <a:off x="12915177" y="6146789"/>
              <a:ext cx="1077924" cy="461665"/>
            </a:xfrm>
            <a:prstGeom prst="rect">
              <a:avLst/>
            </a:prstGeom>
            <a:noFill/>
          </p:spPr>
          <p:txBody>
            <a:bodyPr wrap="none" rtlCol="0">
              <a:spAutoFit/>
            </a:bodyPr>
            <a:lstStyle/>
            <a:p>
              <a:r>
                <a:rPr lang="de-DE" sz="2400" b="1" dirty="0"/>
                <a:t>Wetter</a:t>
              </a:r>
            </a:p>
          </p:txBody>
        </p:sp>
      </p:grpSp>
      <p:sp>
        <p:nvSpPr>
          <p:cNvPr id="32" name="Textfeld 31">
            <a:extLst>
              <a:ext uri="{FF2B5EF4-FFF2-40B4-BE49-F238E27FC236}">
                <a16:creationId xmlns:a16="http://schemas.microsoft.com/office/drawing/2014/main" id="{64D6DCDF-1DDD-7DD3-10F1-F513DED23448}"/>
              </a:ext>
            </a:extLst>
          </p:cNvPr>
          <p:cNvSpPr txBox="1"/>
          <p:nvPr/>
        </p:nvSpPr>
        <p:spPr>
          <a:xfrm>
            <a:off x="13457880" y="5363904"/>
            <a:ext cx="4492717" cy="1323439"/>
          </a:xfrm>
          <a:prstGeom prst="rect">
            <a:avLst/>
          </a:prstGeom>
          <a:noFill/>
        </p:spPr>
        <p:txBody>
          <a:bodyPr wrap="square" rtlCol="0">
            <a:spAutoFit/>
          </a:bodyPr>
          <a:lstStyle/>
          <a:p>
            <a:r>
              <a:rPr lang="de-DE" sz="4000" dirty="0"/>
              <a:t>Wie bewegen wir </a:t>
            </a:r>
          </a:p>
          <a:p>
            <a:r>
              <a:rPr lang="de-DE" sz="4000" dirty="0"/>
              <a:t>uns von A nach B?</a:t>
            </a:r>
          </a:p>
        </p:txBody>
      </p:sp>
      <p:grpSp>
        <p:nvGrpSpPr>
          <p:cNvPr id="34" name="Group 7">
            <a:extLst>
              <a:ext uri="{FF2B5EF4-FFF2-40B4-BE49-F238E27FC236}">
                <a16:creationId xmlns:a16="http://schemas.microsoft.com/office/drawing/2014/main" id="{8BC2E4B4-2A4D-4F02-B4DD-809D5AAF3A52}"/>
              </a:ext>
            </a:extLst>
          </p:cNvPr>
          <p:cNvGrpSpPr/>
          <p:nvPr/>
        </p:nvGrpSpPr>
        <p:grpSpPr>
          <a:xfrm>
            <a:off x="533400" y="495300"/>
            <a:ext cx="771999" cy="771999"/>
            <a:chOff x="0" y="0"/>
            <a:chExt cx="6350000" cy="6350000"/>
          </a:xfrm>
        </p:grpSpPr>
        <p:sp>
          <p:nvSpPr>
            <p:cNvPr id="36" name="Freeform 8">
              <a:extLst>
                <a:ext uri="{FF2B5EF4-FFF2-40B4-BE49-F238E27FC236}">
                  <a16:creationId xmlns:a16="http://schemas.microsoft.com/office/drawing/2014/main" id="{21FA242D-AB70-3E58-62D4-672C7651794D}"/>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41" name="TextBox 17">
            <a:extLst>
              <a:ext uri="{FF2B5EF4-FFF2-40B4-BE49-F238E27FC236}">
                <a16:creationId xmlns:a16="http://schemas.microsoft.com/office/drawing/2014/main" id="{53F4B575-8E74-B490-BB84-34420843F8FC}"/>
              </a:ext>
            </a:extLst>
          </p:cNvPr>
          <p:cNvSpPr txBox="1"/>
          <p:nvPr/>
        </p:nvSpPr>
        <p:spPr>
          <a:xfrm>
            <a:off x="646793" y="48894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dirty="0">
                <a:solidFill>
                  <a:srgbClr val="FFFFFF"/>
                </a:solidFill>
                <a:latin typeface="Open Sans 1 Bold"/>
              </a:rPr>
              <a:t>2</a:t>
            </a:r>
            <a:endParaRPr lang="en-US" sz="3600" u="none" dirty="0">
              <a:solidFill>
                <a:srgbClr val="FFFFFF"/>
              </a:solidFill>
              <a:latin typeface="Open Sans 1 Bold"/>
            </a:endParaRPr>
          </a:p>
        </p:txBody>
      </p:sp>
    </p:spTree>
    <p:extLst>
      <p:ext uri="{BB962C8B-B14F-4D97-AF65-F5344CB8AC3E}">
        <p14:creationId xmlns:p14="http://schemas.microsoft.com/office/powerpoint/2010/main" val="519962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D86A6BF-7312-2246-41CE-B72D7EFA4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267200"/>
            <a:ext cx="5715000" cy="5715000"/>
          </a:xfrm>
          <a:prstGeom prst="rect">
            <a:avLst/>
          </a:prstGeom>
        </p:spPr>
      </p:pic>
      <p:sp>
        <p:nvSpPr>
          <p:cNvPr id="9" name="TextBox 9"/>
          <p:cNvSpPr txBox="1"/>
          <p:nvPr/>
        </p:nvSpPr>
        <p:spPr>
          <a:xfrm>
            <a:off x="2096887" y="1028700"/>
            <a:ext cx="14094227" cy="1219200"/>
          </a:xfrm>
          <a:prstGeom prst="rect">
            <a:avLst/>
          </a:prstGeom>
        </p:spPr>
        <p:txBody>
          <a:bodyPr lIns="0" tIns="0" rIns="0" bIns="0" rtlCol="0" anchor="t">
            <a:spAutoFit/>
          </a:bodyPr>
          <a:lstStyle/>
          <a:p>
            <a:pPr marL="0" lvl="0" indent="0" algn="ctr">
              <a:lnSpc>
                <a:spcPts val="9600"/>
              </a:lnSpc>
              <a:spcBef>
                <a:spcPct val="0"/>
              </a:spcBef>
            </a:pPr>
            <a:r>
              <a:rPr lang="de-AT" sz="8000" dirty="0">
                <a:solidFill>
                  <a:srgbClr val="000000"/>
                </a:solidFill>
                <a:latin typeface="Open Sans 2 Bold"/>
              </a:rPr>
              <a:t>Warum ist das wichtig?</a:t>
            </a:r>
          </a:p>
        </p:txBody>
      </p:sp>
      <p:pic>
        <p:nvPicPr>
          <p:cNvPr id="4" name="Grafik 3">
            <a:extLst>
              <a:ext uri="{FF2B5EF4-FFF2-40B4-BE49-F238E27FC236}">
                <a16:creationId xmlns:a16="http://schemas.microsoft.com/office/drawing/2014/main" id="{C20AB354-D295-341F-12DF-FB6B6E031F9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2019300"/>
            <a:ext cx="5105400" cy="5105400"/>
          </a:xfrm>
          <a:prstGeom prst="rect">
            <a:avLst/>
          </a:prstGeom>
        </p:spPr>
      </p:pic>
      <p:sp>
        <p:nvSpPr>
          <p:cNvPr id="7" name="Rechteckige Legende 6">
            <a:extLst>
              <a:ext uri="{FF2B5EF4-FFF2-40B4-BE49-F238E27FC236}">
                <a16:creationId xmlns:a16="http://schemas.microsoft.com/office/drawing/2014/main" id="{50103541-C0E0-4D6F-F7F9-5017DE2D5D29}"/>
              </a:ext>
            </a:extLst>
          </p:cNvPr>
          <p:cNvSpPr/>
          <p:nvPr/>
        </p:nvSpPr>
        <p:spPr>
          <a:xfrm>
            <a:off x="10972800" y="2762250"/>
            <a:ext cx="5715000" cy="4762500"/>
          </a:xfrm>
          <a:prstGeom prst="wedgeRectCallout">
            <a:avLst>
              <a:gd name="adj1" fmla="val -61722"/>
              <a:gd name="adj2" fmla="val 7146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t>Verhalten verstehen,</a:t>
            </a:r>
          </a:p>
          <a:p>
            <a:pPr algn="ctr"/>
            <a:r>
              <a:rPr lang="de-DE" sz="4400" dirty="0"/>
              <a:t> um Veränderung zu ermöglichen.</a:t>
            </a:r>
          </a:p>
        </p:txBody>
      </p:sp>
      <p:grpSp>
        <p:nvGrpSpPr>
          <p:cNvPr id="21" name="Group 7">
            <a:extLst>
              <a:ext uri="{FF2B5EF4-FFF2-40B4-BE49-F238E27FC236}">
                <a16:creationId xmlns:a16="http://schemas.microsoft.com/office/drawing/2014/main" id="{7597050B-196A-AD78-9473-18E4DC71A15D}"/>
              </a:ext>
            </a:extLst>
          </p:cNvPr>
          <p:cNvGrpSpPr/>
          <p:nvPr/>
        </p:nvGrpSpPr>
        <p:grpSpPr>
          <a:xfrm>
            <a:off x="533400" y="495300"/>
            <a:ext cx="771999" cy="771999"/>
            <a:chOff x="0" y="0"/>
            <a:chExt cx="6350000" cy="6350000"/>
          </a:xfrm>
        </p:grpSpPr>
        <p:sp>
          <p:nvSpPr>
            <p:cNvPr id="22" name="Freeform 8">
              <a:extLst>
                <a:ext uri="{FF2B5EF4-FFF2-40B4-BE49-F238E27FC236}">
                  <a16:creationId xmlns:a16="http://schemas.microsoft.com/office/drawing/2014/main" id="{58D437B3-69AE-5D04-554D-354F5182AFD7}"/>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23" name="TextBox 17">
            <a:extLst>
              <a:ext uri="{FF2B5EF4-FFF2-40B4-BE49-F238E27FC236}">
                <a16:creationId xmlns:a16="http://schemas.microsoft.com/office/drawing/2014/main" id="{D904BA98-3F9D-0103-1670-0C6493C4E43B}"/>
              </a:ext>
            </a:extLst>
          </p:cNvPr>
          <p:cNvSpPr txBox="1"/>
          <p:nvPr/>
        </p:nvSpPr>
        <p:spPr>
          <a:xfrm>
            <a:off x="646793" y="48894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dirty="0">
                <a:solidFill>
                  <a:srgbClr val="FFFFFF"/>
                </a:solidFill>
                <a:latin typeface="Open Sans 1 Bold"/>
              </a:rPr>
              <a:t>3</a:t>
            </a:r>
          </a:p>
        </p:txBody>
      </p:sp>
      <p:sp>
        <p:nvSpPr>
          <p:cNvPr id="24" name="Textfeld 23">
            <a:extLst>
              <a:ext uri="{FF2B5EF4-FFF2-40B4-BE49-F238E27FC236}">
                <a16:creationId xmlns:a16="http://schemas.microsoft.com/office/drawing/2014/main" id="{5D558C18-252B-B2CD-22CC-5B353F2834CF}"/>
              </a:ext>
            </a:extLst>
          </p:cNvPr>
          <p:cNvSpPr txBox="1"/>
          <p:nvPr/>
        </p:nvSpPr>
        <p:spPr>
          <a:xfrm>
            <a:off x="441960" y="9788128"/>
            <a:ext cx="2518703" cy="369332"/>
          </a:xfrm>
          <a:prstGeom prst="rect">
            <a:avLst/>
          </a:prstGeom>
          <a:noFill/>
        </p:spPr>
        <p:txBody>
          <a:bodyPr wrap="none" rtlCol="0">
            <a:spAutoFit/>
          </a:bodyPr>
          <a:lstStyle/>
          <a:p>
            <a:r>
              <a:rPr lang="de-DE" dirty="0"/>
              <a:t>Bilder: </a:t>
            </a:r>
            <a:r>
              <a:rPr lang="de-AT" b="0" i="0" u="none" strike="noStrike" dirty="0">
                <a:solidFill>
                  <a:srgbClr val="0161CD"/>
                </a:solidFill>
                <a:effectLst/>
                <a:latin typeface="Inter"/>
                <a:hlinkClick r:id="rId5"/>
              </a:rPr>
              <a:t>www.freepik.com</a:t>
            </a:r>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869325" y="1019775"/>
            <a:ext cx="14514713" cy="1231106"/>
          </a:xfrm>
          <a:prstGeom prst="rect">
            <a:avLst/>
          </a:prstGeom>
        </p:spPr>
        <p:txBody>
          <a:bodyPr wrap="square" lIns="0" tIns="0" rIns="0" bIns="0" rtlCol="0" anchor="t">
            <a:spAutoFit/>
          </a:bodyPr>
          <a:lstStyle/>
          <a:p>
            <a:pPr marL="0" lvl="0" indent="0" algn="ctr">
              <a:lnSpc>
                <a:spcPts val="9600"/>
              </a:lnSpc>
              <a:spcBef>
                <a:spcPct val="0"/>
              </a:spcBef>
            </a:pPr>
            <a:r>
              <a:rPr lang="de-AT" sz="8000" dirty="0">
                <a:solidFill>
                  <a:srgbClr val="000000"/>
                </a:solidFill>
                <a:latin typeface="Open Sans 2 Bold"/>
              </a:rPr>
              <a:t>Was ist ein Mobilitätsprofil?</a:t>
            </a:r>
          </a:p>
        </p:txBody>
      </p:sp>
      <p:sp>
        <p:nvSpPr>
          <p:cNvPr id="39" name="Fußzeilenplatzhalter 38">
            <a:extLst>
              <a:ext uri="{FF2B5EF4-FFF2-40B4-BE49-F238E27FC236}">
                <a16:creationId xmlns:a16="http://schemas.microsoft.com/office/drawing/2014/main" id="{3065B3B9-9DE3-396B-FC8A-0A407B26A42C}"/>
              </a:ext>
            </a:extLst>
          </p:cNvPr>
          <p:cNvSpPr>
            <a:spLocks noGrp="1"/>
          </p:cNvSpPr>
          <p:nvPr>
            <p:ph type="ftr" sz="quarter" idx="11"/>
          </p:nvPr>
        </p:nvSpPr>
        <p:spPr/>
        <p:txBody>
          <a:bodyPr/>
          <a:lstStyle/>
          <a:p>
            <a:r>
              <a:rPr lang="de-DE" sz="1400" dirty="0"/>
              <a:t>Workshop Aktive Mobilität und Wohlbefinden – Modul 1 Mobilität und Verkehr, Verkehrsmittel</a:t>
            </a:r>
            <a:endParaRPr lang="en-US" sz="1400" dirty="0"/>
          </a:p>
        </p:txBody>
      </p:sp>
      <p:sp>
        <p:nvSpPr>
          <p:cNvPr id="40" name="Foliennummernplatzhalter 39">
            <a:extLst>
              <a:ext uri="{FF2B5EF4-FFF2-40B4-BE49-F238E27FC236}">
                <a16:creationId xmlns:a16="http://schemas.microsoft.com/office/drawing/2014/main" id="{A32C854B-AF41-618D-86B1-16C78F1ADE9D}"/>
              </a:ext>
            </a:extLst>
          </p:cNvPr>
          <p:cNvSpPr>
            <a:spLocks noGrp="1"/>
          </p:cNvSpPr>
          <p:nvPr>
            <p:ph type="sldNum" sz="quarter" idx="12"/>
          </p:nvPr>
        </p:nvSpPr>
        <p:spPr/>
        <p:txBody>
          <a:bodyPr/>
          <a:lstStyle/>
          <a:p>
            <a:fld id="{B6F15528-21DE-4FAA-801E-634DDDAF4B2B}" type="slidenum">
              <a:rPr lang="en-US" smtClean="0"/>
              <a:pPr/>
              <a:t>9</a:t>
            </a:fld>
            <a:endParaRPr lang="en-US"/>
          </a:p>
        </p:txBody>
      </p:sp>
      <p:grpSp>
        <p:nvGrpSpPr>
          <p:cNvPr id="4" name="Group 7">
            <a:extLst>
              <a:ext uri="{FF2B5EF4-FFF2-40B4-BE49-F238E27FC236}">
                <a16:creationId xmlns:a16="http://schemas.microsoft.com/office/drawing/2014/main" id="{0C0E6D01-0499-6606-1FDA-0BC548A64A61}"/>
              </a:ext>
            </a:extLst>
          </p:cNvPr>
          <p:cNvGrpSpPr/>
          <p:nvPr/>
        </p:nvGrpSpPr>
        <p:grpSpPr>
          <a:xfrm>
            <a:off x="533400" y="495300"/>
            <a:ext cx="771999" cy="771999"/>
            <a:chOff x="0" y="0"/>
            <a:chExt cx="6350000" cy="6350000"/>
          </a:xfrm>
        </p:grpSpPr>
        <p:sp>
          <p:nvSpPr>
            <p:cNvPr id="5" name="Freeform 8">
              <a:extLst>
                <a:ext uri="{FF2B5EF4-FFF2-40B4-BE49-F238E27FC236}">
                  <a16:creationId xmlns:a16="http://schemas.microsoft.com/office/drawing/2014/main" id="{8B23B6CC-19E1-E342-4198-DBB4F75612AF}"/>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de-AT"/>
            </a:p>
          </p:txBody>
        </p:sp>
      </p:grpSp>
      <p:sp>
        <p:nvSpPr>
          <p:cNvPr id="6" name="TextBox 17">
            <a:extLst>
              <a:ext uri="{FF2B5EF4-FFF2-40B4-BE49-F238E27FC236}">
                <a16:creationId xmlns:a16="http://schemas.microsoft.com/office/drawing/2014/main" id="{7C7F5BF5-25A1-DF46-B464-B8E9C96CB643}"/>
              </a:ext>
            </a:extLst>
          </p:cNvPr>
          <p:cNvSpPr txBox="1"/>
          <p:nvPr/>
        </p:nvSpPr>
        <p:spPr>
          <a:xfrm>
            <a:off x="646793" y="48894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dirty="0">
                <a:solidFill>
                  <a:srgbClr val="FFFFFF"/>
                </a:solidFill>
                <a:latin typeface="Open Sans 1 Bold"/>
              </a:rPr>
              <a:t>3</a:t>
            </a:r>
          </a:p>
        </p:txBody>
      </p:sp>
      <p:sp>
        <p:nvSpPr>
          <p:cNvPr id="8" name="Textfeld 7">
            <a:extLst>
              <a:ext uri="{FF2B5EF4-FFF2-40B4-BE49-F238E27FC236}">
                <a16:creationId xmlns:a16="http://schemas.microsoft.com/office/drawing/2014/main" id="{F52E77CC-844B-CDF8-A9E3-F45A2D483FB4}"/>
              </a:ext>
            </a:extLst>
          </p:cNvPr>
          <p:cNvSpPr txBox="1"/>
          <p:nvPr/>
        </p:nvSpPr>
        <p:spPr>
          <a:xfrm>
            <a:off x="1676400" y="4754940"/>
            <a:ext cx="4114800" cy="1754326"/>
          </a:xfrm>
          <a:prstGeom prst="rect">
            <a:avLst/>
          </a:prstGeom>
          <a:noFill/>
        </p:spPr>
        <p:txBody>
          <a:bodyPr wrap="square">
            <a:spAutoFit/>
          </a:bodyPr>
          <a:lstStyle/>
          <a:p>
            <a:pPr algn="ctr"/>
            <a:r>
              <a:rPr lang="de-DE" sz="3600" kern="100" dirty="0">
                <a:effectLst/>
                <a:latin typeface="Calibri" panose="020F0502020204030204" pitchFamily="34" charset="0"/>
                <a:ea typeface="Calibri" panose="020F0502020204030204" pitchFamily="34" charset="0"/>
                <a:cs typeface="Times New Roman" panose="02020603050405020304" pitchFamily="18" charset="0"/>
              </a:rPr>
              <a:t>eine Denkweise</a:t>
            </a:r>
            <a:br>
              <a:rPr lang="de-DE" sz="3600" kern="100" dirty="0">
                <a:latin typeface="Calibri" panose="020F0502020204030204" pitchFamily="34" charset="0"/>
                <a:ea typeface="Calibri" panose="020F0502020204030204" pitchFamily="34" charset="0"/>
                <a:cs typeface="Times New Roman" panose="02020603050405020304" pitchFamily="18" charset="0"/>
              </a:rPr>
            </a:br>
            <a:r>
              <a:rPr lang="de-DE" sz="3600" kern="100" dirty="0">
                <a:effectLst/>
                <a:latin typeface="Calibri" panose="020F0502020204030204" pitchFamily="34" charset="0"/>
                <a:ea typeface="Calibri" panose="020F0502020204030204" pitchFamily="34" charset="0"/>
                <a:cs typeface="Times New Roman" panose="02020603050405020304" pitchFamily="18" charset="0"/>
              </a:rPr>
              <a:t>eine Sichtweise</a:t>
            </a:r>
            <a:br>
              <a:rPr lang="de-DE" sz="3600" kern="100" dirty="0">
                <a:latin typeface="Calibri" panose="020F0502020204030204" pitchFamily="34" charset="0"/>
                <a:ea typeface="Calibri" panose="020F0502020204030204" pitchFamily="34" charset="0"/>
                <a:cs typeface="Times New Roman" panose="02020603050405020304" pitchFamily="18" charset="0"/>
              </a:rPr>
            </a:br>
            <a:r>
              <a:rPr lang="de-DE" sz="3600" kern="100" dirty="0">
                <a:effectLst/>
                <a:latin typeface="Calibri" panose="020F0502020204030204" pitchFamily="34" charset="0"/>
                <a:ea typeface="Calibri" panose="020F0502020204030204" pitchFamily="34" charset="0"/>
                <a:cs typeface="Times New Roman" panose="02020603050405020304" pitchFamily="18" charset="0"/>
              </a:rPr>
              <a:t>eine </a:t>
            </a:r>
            <a:r>
              <a:rPr lang="de-DE" sz="3600" b="1" kern="100" dirty="0">
                <a:effectLst/>
                <a:latin typeface="Calibri" panose="020F0502020204030204" pitchFamily="34" charset="0"/>
                <a:ea typeface="Calibri" panose="020F0502020204030204" pitchFamily="34" charset="0"/>
                <a:cs typeface="Times New Roman" panose="02020603050405020304" pitchFamily="18" charset="0"/>
              </a:rPr>
              <a:t>Perspektive</a:t>
            </a:r>
            <a:endParaRPr lang="de-DE" sz="3600" dirty="0"/>
          </a:p>
        </p:txBody>
      </p:sp>
      <p:pic>
        <p:nvPicPr>
          <p:cNvPr id="9" name="Grafik 8" descr="Lupe">
            <a:extLst>
              <a:ext uri="{FF2B5EF4-FFF2-40B4-BE49-F238E27FC236}">
                <a16:creationId xmlns:a16="http://schemas.microsoft.com/office/drawing/2014/main" id="{AEC0992E-B9DE-D0B1-617B-3352928540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2628900"/>
            <a:ext cx="7391400" cy="7391400"/>
          </a:xfrm>
          <a:prstGeom prst="rect">
            <a:avLst/>
          </a:prstGeom>
        </p:spPr>
      </p:pic>
      <p:sp>
        <p:nvSpPr>
          <p:cNvPr id="10" name="Textfeld 9">
            <a:extLst>
              <a:ext uri="{FF2B5EF4-FFF2-40B4-BE49-F238E27FC236}">
                <a16:creationId xmlns:a16="http://schemas.microsoft.com/office/drawing/2014/main" id="{E82FE3D7-E56C-AEB7-3EB9-201464083F07}"/>
              </a:ext>
            </a:extLst>
          </p:cNvPr>
          <p:cNvSpPr txBox="1"/>
          <p:nvPr/>
        </p:nvSpPr>
        <p:spPr>
          <a:xfrm>
            <a:off x="7493797" y="4385608"/>
            <a:ext cx="10006009" cy="1938992"/>
          </a:xfrm>
          <a:prstGeom prst="rect">
            <a:avLst/>
          </a:prstGeom>
          <a:noFill/>
        </p:spPr>
        <p:txBody>
          <a:bodyPr wrap="none" rtlCol="0">
            <a:spAutoFit/>
          </a:bodyPr>
          <a:lstStyle/>
          <a:p>
            <a:r>
              <a:rPr lang="de-DE" sz="4000" dirty="0"/>
              <a:t>… die Art, wie wir über Mobilität denken</a:t>
            </a:r>
          </a:p>
          <a:p>
            <a:r>
              <a:rPr lang="de-DE" sz="4000" dirty="0"/>
              <a:t>… beeinflusst unsere Mobilitätsentscheidungen</a:t>
            </a:r>
          </a:p>
          <a:p>
            <a:r>
              <a:rPr lang="de-DE" sz="4000" dirty="0"/>
              <a:t>… es gibt Gruppen, die ähnlich denken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3401</Words>
  <Application>Microsoft Office PowerPoint</Application>
  <PresentationFormat>Benutzerdefiniert</PresentationFormat>
  <Paragraphs>329</Paragraphs>
  <Slides>29</Slides>
  <Notes>27</Notes>
  <HiddenSlides>5</HiddenSlides>
  <MMClips>0</MMClips>
  <ScaleCrop>false</ScaleCrop>
  <HeadingPairs>
    <vt:vector size="6" baseType="variant">
      <vt:variant>
        <vt:lpstr>Verwendete Schriftarten</vt:lpstr>
      </vt:variant>
      <vt:variant>
        <vt:i4>14</vt:i4>
      </vt:variant>
      <vt:variant>
        <vt:lpstr>Design</vt:lpstr>
      </vt:variant>
      <vt:variant>
        <vt:i4>1</vt:i4>
      </vt:variant>
      <vt:variant>
        <vt:lpstr>Folientitel</vt:lpstr>
      </vt:variant>
      <vt:variant>
        <vt:i4>29</vt:i4>
      </vt:variant>
    </vt:vector>
  </HeadingPairs>
  <TitlesOfParts>
    <vt:vector size="44" baseType="lpstr">
      <vt:lpstr>Aptos</vt:lpstr>
      <vt:lpstr>Arial</vt:lpstr>
      <vt:lpstr>Arial Narrow</vt:lpstr>
      <vt:lpstr>Calibri</vt:lpstr>
      <vt:lpstr>FUTURA MEDIUM</vt:lpstr>
      <vt:lpstr>Gill Sans Ultra Bold</vt:lpstr>
      <vt:lpstr>Inter</vt:lpstr>
      <vt:lpstr>Open Sans</vt:lpstr>
      <vt:lpstr>Open Sans 1</vt:lpstr>
      <vt:lpstr>Open Sans 1 Bold</vt:lpstr>
      <vt:lpstr>Open Sans 2 Bold</vt:lpstr>
      <vt:lpstr>Söhne</vt:lpstr>
      <vt:lpstr>Symbol</vt:lpstr>
      <vt:lpstr>Wingdings</vt:lpstr>
      <vt:lpstr>Office Theme</vt:lpstr>
      <vt:lpstr>Welcher Mobilitätstyp bist Du? Was ist Dir wichtig, wenn Du unterwegs bist?</vt:lpstr>
      <vt:lpstr>Übersicht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4  Mobilitätsprofile</vt:lpstr>
      <vt:lpstr>Wenn ich mich im Alltag von A nach B bewege…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Mobilität und Verkehr</dc:title>
  <dc:creator>Tobias Dürhammer</dc:creator>
  <cp:lastModifiedBy>Tobias Dürhammer</cp:lastModifiedBy>
  <cp:revision>33</cp:revision>
  <dcterms:created xsi:type="dcterms:W3CDTF">2006-08-16T00:00:00Z</dcterms:created>
  <dcterms:modified xsi:type="dcterms:W3CDTF">2024-09-30T09:36:59Z</dcterms:modified>
  <dc:identifier>DAF77lh7nb4</dc:identifier>
</cp:coreProperties>
</file>