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sldIdLst>
    <p:sldId id="264" r:id="rId2"/>
    <p:sldId id="265" r:id="rId3"/>
    <p:sldId id="256" r:id="rId4"/>
    <p:sldId id="267" r:id="rId5"/>
    <p:sldId id="279" r:id="rId6"/>
    <p:sldId id="268" r:id="rId7"/>
    <p:sldId id="269" r:id="rId8"/>
    <p:sldId id="280" r:id="rId9"/>
    <p:sldId id="271" r:id="rId10"/>
    <p:sldId id="272" r:id="rId11"/>
    <p:sldId id="273" r:id="rId12"/>
    <p:sldId id="278" r:id="rId13"/>
    <p:sldId id="274" r:id="rId14"/>
    <p:sldId id="277" r:id="rId15"/>
    <p:sldId id="275" r:id="rId16"/>
    <p:sldId id="281" r:id="rId17"/>
  </p:sldIdLst>
  <p:sldSz cx="18288000" cy="10287000"/>
  <p:notesSz cx="6858000" cy="9144000"/>
  <p:embeddedFontLst>
    <p:embeddedFont>
      <p:font typeface="Fira Sans Extra Condensed" panose="020B0503050000020004" pitchFamily="34" charset="0"/>
      <p:regular r:id="rId19"/>
    </p:embeddedFont>
    <p:embeddedFont>
      <p:font typeface="Open Sans 1" panose="020B0604020202020204" charset="0"/>
      <p:regular r:id="rId20"/>
    </p:embeddedFont>
    <p:embeddedFont>
      <p:font typeface="Open Sans 1 Bold" panose="020B0604020202020204" charset="0"/>
      <p:regular r:id="rId21"/>
    </p:embeddedFont>
    <p:embeddedFont>
      <p:font typeface="Roboto" pitchFamily="2" charset="0"/>
      <p:regular r:id="rId22"/>
      <p:bold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stark" initials="j" lastIdx="0" clrIdx="0">
    <p:extLst>
      <p:ext uri="{19B8F6BF-5375-455C-9EA6-DF929625EA0E}">
        <p15:presenceInfo xmlns:p15="http://schemas.microsoft.com/office/powerpoint/2012/main" userId="jsta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" autoAdjust="0"/>
    <p:restoredTop sz="94622" autoAdjust="0"/>
  </p:normalViewPr>
  <p:slideViewPr>
    <p:cSldViewPr>
      <p:cViewPr varScale="1">
        <p:scale>
          <a:sx n="43" d="100"/>
          <a:sy n="43" d="100"/>
        </p:scale>
        <p:origin x="102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E0523-82CB-423F-8F35-E1D651973CE5}" type="datetimeFigureOut">
              <a:rPr lang="de-AT" smtClean="0"/>
              <a:t>23.09.2024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E5674-8882-401A-A88A-C0B4C4995CA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198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146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224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E1A9-53FE-4C38-B5D0-195361A3BD61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9883775"/>
            <a:ext cx="12919364" cy="365125"/>
          </a:xfrm>
        </p:spPr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122-B187-4530-8E7C-811A243ABDED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A5A-94FB-4C11-AF4F-BF0C9B7FB2C7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D9A-FAA6-4748-84A6-9452B0C4A584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348E-076D-4CA8-9270-4317940DF710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5AEF-44A9-4DDE-8C4C-876CD8382AF5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FA67-C9A8-4464-88AA-E057A3B7F7F0}" type="datetime1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CAA6-0132-41AB-9E92-43E0E82E1D9B}" type="datetime1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37C1-330B-46FF-8DA5-EBB299F117F6}" type="datetime1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4780-279A-42EE-829E-D3801973FBEC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997-99C1-4E20-8B30-8B1D8442B66E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99080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E11DD-5DC1-4D3D-9F2E-B8116D3068E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9883775"/>
            <a:ext cx="12919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Workshop Aktive Mobilität und Wohlbefinden – Modul 2 Nutzen aktiver Mobilität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19764" y="98837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sv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hyperlink" Target="https://learningapps.org/watch?v=poi36adkc2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teracty.me/projects/d501e324b445160b" TargetMode="External"/><Relationship Id="rId5" Type="http://schemas.openxmlformats.org/officeDocument/2006/relationships/image" Target="../media/image52.png"/><Relationship Id="rId4" Type="http://schemas.openxmlformats.org/officeDocument/2006/relationships/hyperlink" Target="https://learningapps.org/watch?v=p3d3k1jk52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DAE48-8E31-FCE3-B6B6-E63700B11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6992600" cy="1470025"/>
          </a:xfrm>
        </p:spPr>
        <p:txBody>
          <a:bodyPr>
            <a:normAutofit fontScale="90000"/>
          </a:bodyPr>
          <a:lstStyle/>
          <a:p>
            <a:pPr>
              <a:lnSpc>
                <a:spcPts val="9600"/>
              </a:lnSpc>
            </a:pPr>
            <a:r>
              <a:rPr lang="de-DE" sz="8000" dirty="0">
                <a:solidFill>
                  <a:srgbClr val="000000"/>
                </a:solidFill>
                <a:latin typeface="Open Sans 1 Bold"/>
                <a:ea typeface="+mn-ea"/>
                <a:cs typeface="+mn-cs"/>
              </a:rPr>
              <a:t>Aktive Mobilität und Wohlbefinden</a:t>
            </a:r>
            <a:endParaRPr lang="de-AT" sz="8000" dirty="0">
              <a:solidFill>
                <a:srgbClr val="000000"/>
              </a:solidFill>
              <a:latin typeface="Open Sans 1 Bold"/>
              <a:ea typeface="+mn-ea"/>
              <a:cs typeface="+mn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5D2D44-EDA6-FACF-0A6D-858AD78E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0" y="4123603"/>
            <a:ext cx="8267700" cy="1752600"/>
          </a:xfrm>
        </p:spPr>
        <p:txBody>
          <a:bodyPr>
            <a:normAutofit/>
          </a:bodyPr>
          <a:lstStyle/>
          <a:p>
            <a:r>
              <a:rPr lang="de-DE" sz="4400" dirty="0"/>
              <a:t>Modul 2 Nutzen Aktiver Mobilität</a:t>
            </a:r>
            <a:endParaRPr lang="de-AT" sz="4400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50B9315D-6264-557D-ED86-772AA271B2D9}"/>
              </a:ext>
            </a:extLst>
          </p:cNvPr>
          <p:cNvSpPr/>
          <p:nvPr/>
        </p:nvSpPr>
        <p:spPr>
          <a:xfrm>
            <a:off x="7620000" y="5143500"/>
            <a:ext cx="4149969" cy="3156672"/>
          </a:xfrm>
          <a:custGeom>
            <a:avLst/>
            <a:gdLst/>
            <a:ahLst/>
            <a:cxnLst/>
            <a:rect l="l" t="t" r="r" b="b"/>
            <a:pathLst>
              <a:path w="5574236" h="4114800">
                <a:moveTo>
                  <a:pt x="0" y="0"/>
                </a:moveTo>
                <a:lnTo>
                  <a:pt x="5574237" y="0"/>
                </a:lnTo>
                <a:lnTo>
                  <a:pt x="55742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0B62E-371C-84A2-A66E-DEC852DA5E9B}"/>
              </a:ext>
            </a:extLst>
          </p:cNvPr>
          <p:cNvSpPr/>
          <p:nvPr/>
        </p:nvSpPr>
        <p:spPr>
          <a:xfrm>
            <a:off x="12441542" y="6399356"/>
            <a:ext cx="5236858" cy="2752378"/>
          </a:xfrm>
          <a:custGeom>
            <a:avLst/>
            <a:gdLst/>
            <a:ahLst/>
            <a:cxnLst/>
            <a:rect l="l" t="t" r="r" b="b"/>
            <a:pathLst>
              <a:path w="7050280" h="4114800">
                <a:moveTo>
                  <a:pt x="0" y="0"/>
                </a:moveTo>
                <a:lnTo>
                  <a:pt x="7050281" y="0"/>
                </a:lnTo>
                <a:lnTo>
                  <a:pt x="70502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6627CFF-83E6-4C6B-54CC-29798B977DCB}"/>
              </a:ext>
            </a:extLst>
          </p:cNvPr>
          <p:cNvSpPr/>
          <p:nvPr/>
        </p:nvSpPr>
        <p:spPr>
          <a:xfrm>
            <a:off x="2932316" y="5143500"/>
            <a:ext cx="3031195" cy="4176569"/>
          </a:xfrm>
          <a:custGeom>
            <a:avLst/>
            <a:gdLst/>
            <a:ahLst/>
            <a:cxnLst/>
            <a:rect l="l" t="t" r="r" b="b"/>
            <a:pathLst>
              <a:path w="4056964" h="5734225">
                <a:moveTo>
                  <a:pt x="0" y="0"/>
                </a:moveTo>
                <a:lnTo>
                  <a:pt x="4056964" y="0"/>
                </a:lnTo>
                <a:lnTo>
                  <a:pt x="4056964" y="5734225"/>
                </a:lnTo>
                <a:lnTo>
                  <a:pt x="0" y="57342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492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EB6F0-57FA-0BEA-11A6-73334661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73324"/>
            <a:ext cx="16840200" cy="1143000"/>
          </a:xfrm>
        </p:spPr>
        <p:txBody>
          <a:bodyPr>
            <a:noAutofit/>
          </a:bodyPr>
          <a:lstStyle/>
          <a:p>
            <a:r>
              <a:rPr lang="de-DE" sz="7200" b="1" dirty="0"/>
              <a:t>Gesundheitsauswirkungen von Bewegung</a:t>
            </a:r>
            <a:endParaRPr lang="de-AT" sz="72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0C977F-BE62-7259-E1FE-2070615A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Workshop Aktive Mobilität und Wohlbefinden – Modul 2 Nutzen aktiver Mobilität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0597B7-76EF-6DDC-F89D-FC5771F2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8CBA9F4-8059-2E78-6472-6AC11BB41306}"/>
              </a:ext>
            </a:extLst>
          </p:cNvPr>
          <p:cNvSpPr txBox="1"/>
          <p:nvPr/>
        </p:nvSpPr>
        <p:spPr>
          <a:xfrm>
            <a:off x="897082" y="1639800"/>
            <a:ext cx="8229600" cy="711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1800"/>
              </a:spcAft>
            </a:pPr>
            <a:r>
              <a:rPr lang="de-AT" sz="4400" b="1" dirty="0">
                <a:cs typeface="Arial" panose="020B0604020202020204" pitchFamily="34" charset="0"/>
              </a:rPr>
              <a:t>Physische Wirkungen </a:t>
            </a:r>
          </a:p>
          <a:p>
            <a:pPr marL="571500" indent="-57150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Ankurbelung Stoffwechsel</a:t>
            </a:r>
          </a:p>
          <a:p>
            <a:pPr marL="571500" indent="-57150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Stärkung Herz-Kreislaufsystem</a:t>
            </a:r>
          </a:p>
          <a:p>
            <a:pPr marL="571500" indent="-57150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Verbesserte Koordination</a:t>
            </a:r>
          </a:p>
          <a:p>
            <a:pPr marL="571500" indent="-57150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Kräftigung Muskulatur</a:t>
            </a:r>
          </a:p>
          <a:p>
            <a:pPr marL="571500" indent="-57150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Stärkung Immunsystem	</a:t>
            </a:r>
          </a:p>
          <a:p>
            <a:pPr marL="571500" indent="-57150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b="0" dirty="0">
                <a:cs typeface="Arial" panose="020B0604020202020204" pitchFamily="34" charset="0"/>
              </a:rPr>
              <a:t>Verbesserter Schlaf	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0784256-5DDB-6DB4-9528-EF411A8FDA47}"/>
              </a:ext>
            </a:extLst>
          </p:cNvPr>
          <p:cNvSpPr txBox="1"/>
          <p:nvPr/>
        </p:nvSpPr>
        <p:spPr>
          <a:xfrm>
            <a:off x="8839200" y="1670381"/>
            <a:ext cx="9144000" cy="479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de-AT" sz="4400" b="1" dirty="0">
                <a:cs typeface="Arial" panose="020B0604020202020204" pitchFamily="34" charset="0"/>
              </a:rPr>
              <a:t>Psychische Wirkungen</a:t>
            </a:r>
          </a:p>
          <a:p>
            <a:pPr marL="571500" indent="-5715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Entwicklung gesunder Psyche</a:t>
            </a:r>
          </a:p>
          <a:p>
            <a:pPr marL="571500" indent="-5715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Abbau von Stress</a:t>
            </a:r>
          </a:p>
          <a:p>
            <a:pPr marL="571500" indent="-5715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Gesteigertes Wohlbefinden</a:t>
            </a:r>
          </a:p>
          <a:p>
            <a:pPr marL="571500" indent="-5715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Verbessertes Selbstwertgefühl</a:t>
            </a:r>
            <a:endParaRPr lang="de-AT" sz="4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BF60525D-AB80-E378-748C-5CDFC5A31AAA}"/>
              </a:ext>
            </a:extLst>
          </p:cNvPr>
          <p:cNvSpPr/>
          <p:nvPr/>
        </p:nvSpPr>
        <p:spPr>
          <a:xfrm>
            <a:off x="12502704" y="6925524"/>
            <a:ext cx="3617060" cy="2743200"/>
          </a:xfrm>
          <a:custGeom>
            <a:avLst/>
            <a:gdLst/>
            <a:ahLst/>
            <a:cxnLst/>
            <a:rect l="l" t="t" r="r" b="b"/>
            <a:pathLst>
              <a:path w="5405320" h="4114800">
                <a:moveTo>
                  <a:pt x="0" y="0"/>
                </a:moveTo>
                <a:lnTo>
                  <a:pt x="5405320" y="0"/>
                </a:lnTo>
                <a:lnTo>
                  <a:pt x="5405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1D977D49-9FAD-1D68-5C01-99B776E4506E}"/>
              </a:ext>
            </a:extLst>
          </p:cNvPr>
          <p:cNvSpPr/>
          <p:nvPr/>
        </p:nvSpPr>
        <p:spPr>
          <a:xfrm>
            <a:off x="5943600" y="5195388"/>
            <a:ext cx="4033556" cy="4525224"/>
          </a:xfrm>
          <a:custGeom>
            <a:avLst/>
            <a:gdLst/>
            <a:ahLst/>
            <a:cxnLst/>
            <a:rect l="l" t="t" r="r" b="b"/>
            <a:pathLst>
              <a:path w="7735824" h="8229600">
                <a:moveTo>
                  <a:pt x="0" y="0"/>
                </a:moveTo>
                <a:lnTo>
                  <a:pt x="7735824" y="0"/>
                </a:lnTo>
                <a:lnTo>
                  <a:pt x="773582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64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CA9B9-4021-FBC2-1B7E-573F80BC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55" y="265441"/>
            <a:ext cx="15739854" cy="1143000"/>
          </a:xfrm>
        </p:spPr>
        <p:txBody>
          <a:bodyPr>
            <a:noAutofit/>
          </a:bodyPr>
          <a:lstStyle/>
          <a:p>
            <a:r>
              <a:rPr lang="de-DE" sz="7200" b="1" dirty="0"/>
              <a:t>Umweltwirkungen von aktiver Mobilität</a:t>
            </a:r>
            <a:endParaRPr lang="de-AT" sz="72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AF8F8F-3966-1FC9-2EA9-723E193A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563B6-CC10-4DA4-130B-BAA05CDE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FA6941-254D-193A-6DCE-65C088AAF8CC}"/>
              </a:ext>
            </a:extLst>
          </p:cNvPr>
          <p:cNvSpPr txBox="1"/>
          <p:nvPr/>
        </p:nvSpPr>
        <p:spPr>
          <a:xfrm>
            <a:off x="762000" y="1862733"/>
            <a:ext cx="17526000" cy="830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Aktive Mobilitätsformen sind - neben Öffis - Teil des </a:t>
            </a:r>
            <a:r>
              <a:rPr lang="de-AT" sz="4400" b="1" dirty="0">
                <a:cs typeface="Arial" panose="020B0604020202020204" pitchFamily="34" charset="0"/>
              </a:rPr>
              <a:t>Umweltverbundes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AT" sz="4400" dirty="0"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de-AT" sz="4400" dirty="0">
              <a:cs typeface="Arial" panose="020B0604020202020204" pitchFamily="34" charset="0"/>
            </a:endParaRP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AT" sz="4400" dirty="0">
              <a:cs typeface="Arial" panose="020B0604020202020204" pitchFamily="34" charset="0"/>
            </a:endParaRP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AT" sz="4400" dirty="0"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de-AT" sz="4400" dirty="0">
              <a:cs typeface="Arial" panose="020B0604020202020204" pitchFamily="34" charset="0"/>
            </a:endParaRP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Nicht motorisierte aktive Mobilitätsformen sind …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AT" sz="4400" dirty="0">
                <a:cs typeface="Arial" panose="020B0604020202020204" pitchFamily="34" charset="0"/>
              </a:rPr>
              <a:t>… emissionsfrei (CO</a:t>
            </a:r>
            <a:r>
              <a:rPr lang="de-AT" sz="4400" baseline="-25000" dirty="0">
                <a:cs typeface="Arial" panose="020B0604020202020204" pitchFamily="34" charset="0"/>
              </a:rPr>
              <a:t>2</a:t>
            </a:r>
            <a:r>
              <a:rPr lang="de-AT" sz="4400" dirty="0">
                <a:cs typeface="Arial" panose="020B0604020202020204" pitchFamily="34" charset="0"/>
              </a:rPr>
              <a:t> und weitere Schadstoffe)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AT" sz="4400" dirty="0">
                <a:cs typeface="Arial" panose="020B0604020202020204" pitchFamily="34" charset="0"/>
              </a:rPr>
              <a:t>… gut für das Klima und die Umwelt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AT" sz="4400" dirty="0">
                <a:cs typeface="Arial" panose="020B0604020202020204" pitchFamily="34" charset="0"/>
              </a:rPr>
              <a:t>	</a:t>
            </a:r>
            <a:r>
              <a:rPr lang="de-AT" sz="4400" b="0" dirty="0">
                <a:cs typeface="Arial" panose="020B0604020202020204" pitchFamily="34" charset="0"/>
              </a:rPr>
              <a:t>	</a:t>
            </a:r>
            <a:endParaRPr lang="de-AT" sz="4400" dirty="0"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AT" sz="4400" b="0" dirty="0">
                <a:cs typeface="Arial" panose="020B0604020202020204" pitchFamily="34" charset="0"/>
              </a:rPr>
              <a:t>				</a:t>
            </a:r>
            <a:r>
              <a:rPr lang="de-AT" b="0" dirty="0">
                <a:cs typeface="Arial" panose="020B0604020202020204" pitchFamily="34" charset="0"/>
              </a:rPr>
              <a:t>		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C947BB35-E054-E51D-CE88-21F05F5BFEC7}"/>
              </a:ext>
            </a:extLst>
          </p:cNvPr>
          <p:cNvSpPr txBox="1"/>
          <p:nvPr/>
        </p:nvSpPr>
        <p:spPr>
          <a:xfrm>
            <a:off x="6856540" y="3564830"/>
            <a:ext cx="4225183" cy="123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spcBef>
                <a:spcPct val="0"/>
              </a:spcBef>
            </a:pPr>
            <a:r>
              <a:rPr lang="en-US" sz="4024" dirty="0">
                <a:solidFill>
                  <a:srgbClr val="7ED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1 Bold"/>
              </a:rPr>
              <a:t>Umwelt-</a:t>
            </a:r>
            <a:r>
              <a:rPr lang="en-US" sz="4024" dirty="0" err="1">
                <a:solidFill>
                  <a:srgbClr val="7ED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1 Bold"/>
              </a:rPr>
              <a:t>verbund</a:t>
            </a:r>
            <a:endParaRPr lang="en-US" sz="4024" dirty="0">
              <a:solidFill>
                <a:srgbClr val="7ED9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1 Bold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02C5671A-F6BB-8851-1AB9-C0B093F759EC}"/>
              </a:ext>
            </a:extLst>
          </p:cNvPr>
          <p:cNvSpPr/>
          <p:nvPr/>
        </p:nvSpPr>
        <p:spPr>
          <a:xfrm>
            <a:off x="7258132" y="2898881"/>
            <a:ext cx="3421998" cy="2786895"/>
          </a:xfrm>
          <a:custGeom>
            <a:avLst/>
            <a:gdLst/>
            <a:ahLst/>
            <a:cxnLst/>
            <a:rect l="l" t="t" r="r" b="b"/>
            <a:pathLst>
              <a:path w="4850609" h="2786895">
                <a:moveTo>
                  <a:pt x="0" y="0"/>
                </a:moveTo>
                <a:lnTo>
                  <a:pt x="4850609" y="0"/>
                </a:lnTo>
                <a:lnTo>
                  <a:pt x="4850609" y="2786895"/>
                </a:lnTo>
                <a:lnTo>
                  <a:pt x="0" y="2786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79570ED-6D38-86B3-F4CF-AB1CBCCA018F}"/>
              </a:ext>
            </a:extLst>
          </p:cNvPr>
          <p:cNvSpPr/>
          <p:nvPr/>
        </p:nvSpPr>
        <p:spPr>
          <a:xfrm>
            <a:off x="2196119" y="3259610"/>
            <a:ext cx="1238112" cy="2227833"/>
          </a:xfrm>
          <a:custGeom>
            <a:avLst/>
            <a:gdLst/>
            <a:ahLst/>
            <a:cxnLst/>
            <a:rect l="l" t="t" r="r" b="b"/>
            <a:pathLst>
              <a:path w="815019" h="1660225">
                <a:moveTo>
                  <a:pt x="0" y="0"/>
                </a:moveTo>
                <a:lnTo>
                  <a:pt x="815019" y="0"/>
                </a:lnTo>
                <a:lnTo>
                  <a:pt x="815019" y="1660225"/>
                </a:lnTo>
                <a:lnTo>
                  <a:pt x="0" y="1660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EFE9A47-4CB6-278E-FA0F-A09F2D74DD3B}"/>
              </a:ext>
            </a:extLst>
          </p:cNvPr>
          <p:cNvSpPr/>
          <p:nvPr/>
        </p:nvSpPr>
        <p:spPr>
          <a:xfrm>
            <a:off x="3712492" y="3772283"/>
            <a:ext cx="1753133" cy="1913493"/>
          </a:xfrm>
          <a:custGeom>
            <a:avLst/>
            <a:gdLst/>
            <a:ahLst/>
            <a:cxnLst/>
            <a:rect l="l" t="t" r="r" b="b"/>
            <a:pathLst>
              <a:path w="1099039" h="1157991">
                <a:moveTo>
                  <a:pt x="0" y="0"/>
                </a:moveTo>
                <a:lnTo>
                  <a:pt x="1099039" y="0"/>
                </a:lnTo>
                <a:lnTo>
                  <a:pt x="1099039" y="1157991"/>
                </a:lnTo>
                <a:lnTo>
                  <a:pt x="0" y="1157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41470283-5120-E12B-1BEE-62CA378E2635}"/>
              </a:ext>
            </a:extLst>
          </p:cNvPr>
          <p:cNvSpPr/>
          <p:nvPr/>
        </p:nvSpPr>
        <p:spPr>
          <a:xfrm>
            <a:off x="14349320" y="3393127"/>
            <a:ext cx="2451867" cy="2134819"/>
          </a:xfrm>
          <a:custGeom>
            <a:avLst/>
            <a:gdLst/>
            <a:ahLst/>
            <a:cxnLst/>
            <a:rect l="l" t="t" r="r" b="b"/>
            <a:pathLst>
              <a:path w="1582592" h="1270949">
                <a:moveTo>
                  <a:pt x="0" y="0"/>
                </a:moveTo>
                <a:lnTo>
                  <a:pt x="1582591" y="0"/>
                </a:lnTo>
                <a:lnTo>
                  <a:pt x="1582591" y="1270950"/>
                </a:lnTo>
                <a:lnTo>
                  <a:pt x="0" y="12709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 dirty="0">
              <a:highlight>
                <a:srgbClr val="808080"/>
              </a:highlight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A36E633D-F8E1-3B85-29A4-B5ECC478F80F}"/>
              </a:ext>
            </a:extLst>
          </p:cNvPr>
          <p:cNvSpPr/>
          <p:nvPr/>
        </p:nvSpPr>
        <p:spPr>
          <a:xfrm>
            <a:off x="10853222" y="4026546"/>
            <a:ext cx="3391974" cy="998335"/>
          </a:xfrm>
          <a:custGeom>
            <a:avLst/>
            <a:gdLst/>
            <a:ahLst/>
            <a:cxnLst/>
            <a:rect l="l" t="t" r="r" b="b"/>
            <a:pathLst>
              <a:path w="2264524" h="559955">
                <a:moveTo>
                  <a:pt x="0" y="0"/>
                </a:moveTo>
                <a:lnTo>
                  <a:pt x="2264523" y="0"/>
                </a:lnTo>
                <a:lnTo>
                  <a:pt x="2264523" y="559955"/>
                </a:lnTo>
                <a:lnTo>
                  <a:pt x="0" y="5599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816F0D8E-C305-816B-C073-66B89D6E0891}"/>
              </a:ext>
            </a:extLst>
          </p:cNvPr>
          <p:cNvSpPr/>
          <p:nvPr/>
        </p:nvSpPr>
        <p:spPr>
          <a:xfrm>
            <a:off x="5061905" y="3591667"/>
            <a:ext cx="1995431" cy="1471858"/>
          </a:xfrm>
          <a:custGeom>
            <a:avLst/>
            <a:gdLst/>
            <a:ahLst/>
            <a:cxnLst/>
            <a:rect l="l" t="t" r="r" b="b"/>
            <a:pathLst>
              <a:path w="1555173" h="952897">
                <a:moveTo>
                  <a:pt x="0" y="0"/>
                </a:moveTo>
                <a:lnTo>
                  <a:pt x="1555173" y="0"/>
                </a:lnTo>
                <a:lnTo>
                  <a:pt x="1555173" y="952898"/>
                </a:lnTo>
                <a:lnTo>
                  <a:pt x="0" y="9528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5E136179-AF0A-02CA-6F4D-351C80523F33}"/>
              </a:ext>
            </a:extLst>
          </p:cNvPr>
          <p:cNvSpPr/>
          <p:nvPr/>
        </p:nvSpPr>
        <p:spPr>
          <a:xfrm>
            <a:off x="15278778" y="6523857"/>
            <a:ext cx="2692201" cy="3124865"/>
          </a:xfrm>
          <a:custGeom>
            <a:avLst/>
            <a:gdLst/>
            <a:ahLst/>
            <a:cxnLst/>
            <a:rect l="l" t="t" r="r" b="b"/>
            <a:pathLst>
              <a:path w="3553691" h="4114800">
                <a:moveTo>
                  <a:pt x="0" y="0"/>
                </a:moveTo>
                <a:lnTo>
                  <a:pt x="3553691" y="0"/>
                </a:lnTo>
                <a:lnTo>
                  <a:pt x="35536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 dirty="0"/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02A0C3BF-34EF-A459-84FA-C51A2F80EABB}"/>
              </a:ext>
            </a:extLst>
          </p:cNvPr>
          <p:cNvSpPr/>
          <p:nvPr/>
        </p:nvSpPr>
        <p:spPr>
          <a:xfrm>
            <a:off x="13182600" y="7460534"/>
            <a:ext cx="2096178" cy="1833511"/>
          </a:xfrm>
          <a:custGeom>
            <a:avLst/>
            <a:gdLst/>
            <a:ahLst/>
            <a:cxnLst/>
            <a:rect l="l" t="t" r="r" b="b"/>
            <a:pathLst>
              <a:path w="4754496" h="4114800">
                <a:moveTo>
                  <a:pt x="0" y="0"/>
                </a:moveTo>
                <a:lnTo>
                  <a:pt x="4754496" y="0"/>
                </a:lnTo>
                <a:lnTo>
                  <a:pt x="47544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099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CA9B9-4021-FBC2-1B7E-573F80BC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8" y="217218"/>
            <a:ext cx="15873846" cy="1143000"/>
          </a:xfrm>
        </p:spPr>
        <p:txBody>
          <a:bodyPr>
            <a:noAutofit/>
          </a:bodyPr>
          <a:lstStyle/>
          <a:p>
            <a:r>
              <a:rPr lang="de-DE" sz="7200" b="1" dirty="0"/>
              <a:t>Umweltwirkungen von aktiver Mobilität</a:t>
            </a:r>
            <a:endParaRPr lang="de-AT" sz="72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AF8F8F-3966-1FC9-2EA9-723E193A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563B6-CC10-4DA4-130B-BAA05CDE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FA6941-254D-193A-6DCE-65C088AAF8CC}"/>
              </a:ext>
            </a:extLst>
          </p:cNvPr>
          <p:cNvSpPr txBox="1"/>
          <p:nvPr/>
        </p:nvSpPr>
        <p:spPr>
          <a:xfrm>
            <a:off x="762000" y="1966149"/>
            <a:ext cx="1535776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Aktive Mobilität </a:t>
            </a:r>
          </a:p>
          <a:p>
            <a:pPr marL="449263">
              <a:spcBef>
                <a:spcPts val="300"/>
              </a:spcBef>
              <a:spcAft>
                <a:spcPts val="300"/>
              </a:spcAft>
            </a:pPr>
            <a:r>
              <a:rPr lang="de-AT" sz="4400" dirty="0">
                <a:cs typeface="Arial" panose="020B0604020202020204" pitchFamily="34" charset="0"/>
              </a:rPr>
              <a:t>… braucht wenig Platz </a:t>
            </a:r>
            <a:br>
              <a:rPr lang="de-AT" sz="4400" dirty="0">
                <a:cs typeface="Arial" panose="020B0604020202020204" pitchFamily="34" charset="0"/>
              </a:rPr>
            </a:br>
            <a:r>
              <a:rPr lang="de-AT" sz="4400" dirty="0">
                <a:cs typeface="Arial" panose="020B0604020202020204" pitchFamily="34" charset="0"/>
              </a:rPr>
              <a:t>… führt zu weniger</a:t>
            </a:r>
            <a:br>
              <a:rPr lang="de-AT" sz="4400" dirty="0">
                <a:cs typeface="Arial" panose="020B0604020202020204" pitchFamily="34" charset="0"/>
              </a:rPr>
            </a:br>
            <a:r>
              <a:rPr lang="de-AT" sz="4400" dirty="0">
                <a:cs typeface="Arial" panose="020B0604020202020204" pitchFamily="34" charset="0"/>
              </a:rPr>
              <a:t>    Versiegelung des Bodens</a:t>
            </a:r>
          </a:p>
          <a:p>
            <a:pPr marL="449263">
              <a:spcBef>
                <a:spcPts val="300"/>
              </a:spcBef>
              <a:spcAft>
                <a:spcPts val="300"/>
              </a:spcAft>
            </a:pPr>
            <a:r>
              <a:rPr lang="de-DE" sz="4400" dirty="0">
                <a:cs typeface="Arial" panose="020B0604020202020204" pitchFamily="34" charset="0"/>
              </a:rPr>
              <a:t>… macht weniger Lärm</a:t>
            </a:r>
            <a:endParaRPr lang="de-AT" sz="4400" dirty="0"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de-AT" sz="4400" dirty="0"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AT" sz="4400" b="0" dirty="0">
                <a:cs typeface="Arial" panose="020B0604020202020204" pitchFamily="34" charset="0"/>
              </a:rPr>
              <a:t>				</a:t>
            </a:r>
            <a:r>
              <a:rPr lang="de-AT" b="0" dirty="0"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A8DED9-89AA-B86F-F0CE-13AB9C7E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58" y="1936070"/>
            <a:ext cx="9261764" cy="67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11">
            <a:extLst>
              <a:ext uri="{FF2B5EF4-FFF2-40B4-BE49-F238E27FC236}">
                <a16:creationId xmlns:a16="http://schemas.microsoft.com/office/drawing/2014/main" id="{3CFD521F-DC67-3569-3763-6D4A404F2C14}"/>
              </a:ext>
            </a:extLst>
          </p:cNvPr>
          <p:cNvSpPr/>
          <p:nvPr/>
        </p:nvSpPr>
        <p:spPr>
          <a:xfrm>
            <a:off x="2650958" y="6043863"/>
            <a:ext cx="3202969" cy="2124309"/>
          </a:xfrm>
          <a:custGeom>
            <a:avLst/>
            <a:gdLst/>
            <a:ahLst/>
            <a:cxnLst/>
            <a:rect l="l" t="t" r="r" b="b"/>
            <a:pathLst>
              <a:path w="6224265" h="4114800">
                <a:moveTo>
                  <a:pt x="0" y="0"/>
                </a:moveTo>
                <a:lnTo>
                  <a:pt x="6224264" y="0"/>
                </a:lnTo>
                <a:lnTo>
                  <a:pt x="6224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8839200" y="2258080"/>
            <a:ext cx="91695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Platz, der gebraucht wird, um 60 Personen zu transportieren</a:t>
            </a:r>
            <a:endParaRPr lang="de-AT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8839200" y="7450339"/>
            <a:ext cx="9169522" cy="6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 Mit dem Auto              Mit dem Bus           Mit dem Fahrrad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147161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53DB5-A67D-5963-B9F1-D04F16C6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0" y="337959"/>
            <a:ext cx="16926910" cy="1143000"/>
          </a:xfrm>
        </p:spPr>
        <p:txBody>
          <a:bodyPr>
            <a:noAutofit/>
          </a:bodyPr>
          <a:lstStyle/>
          <a:p>
            <a:r>
              <a:rPr lang="de-DE" sz="7000" b="1" dirty="0"/>
              <a:t>Ökonomische Wirkungen Aktiver Mobilität</a:t>
            </a:r>
            <a:endParaRPr lang="de-AT" sz="70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FFE941-65E8-B388-A096-B76FEC55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E794B7-2603-8BFC-3D22-83623CAD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2C482B-8EDA-0F20-CA4E-ADDC24BCF135}"/>
              </a:ext>
            </a:extLst>
          </p:cNvPr>
          <p:cNvSpPr txBox="1"/>
          <p:nvPr/>
        </p:nvSpPr>
        <p:spPr>
          <a:xfrm>
            <a:off x="0" y="2098496"/>
            <a:ext cx="1888709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altLang="de-DE" sz="40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Viele Dimensionen des wirtschaftlichen Nutzens von Zufußgehen und Fahrradfahren:</a:t>
            </a:r>
          </a:p>
          <a:p>
            <a:pPr>
              <a:buNone/>
            </a:pPr>
            <a:endParaRPr lang="de-DE" altLang="de-DE" sz="40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40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Direkter wirtschaftlicher Nutzen 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de-DE" altLang="de-DE" sz="40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durch den Verkauf von Fahrrädern und anderen Ausrüstungsgegenständen,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de-DE" altLang="de-DE" sz="40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durch höhere lokale Konsumausgaben durch </a:t>
            </a:r>
            <a:r>
              <a:rPr lang="de-DE" altLang="de-DE" sz="4000" b="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Zufußgehende</a:t>
            </a:r>
            <a:r>
              <a:rPr lang="de-DE" altLang="de-DE" sz="40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und Radfahrende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910378-6D05-4D74-9EDC-4D1C430D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81" y="5410044"/>
            <a:ext cx="6573837" cy="43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E3D5B06-0041-DC36-3FC9-D6B9A7AF6096}"/>
              </a:ext>
            </a:extLst>
          </p:cNvPr>
          <p:cNvSpPr txBox="1"/>
          <p:nvPr/>
        </p:nvSpPr>
        <p:spPr>
          <a:xfrm>
            <a:off x="2129971" y="9745275"/>
            <a:ext cx="11049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/>
              <a:t>https://www.meinbezirk.at/mariahilf/c-wirtschaft/hat-die-mariahilfer-strasse-corona-und-inflation-ueberstanden_a5968015#gallery=default&amp;pid=33706490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72940A2-8E80-91AA-E886-92DD02CDD495}"/>
              </a:ext>
            </a:extLst>
          </p:cNvPr>
          <p:cNvSpPr/>
          <p:nvPr/>
        </p:nvSpPr>
        <p:spPr>
          <a:xfrm>
            <a:off x="11511429" y="5584438"/>
            <a:ext cx="4077393" cy="4114800"/>
          </a:xfrm>
          <a:custGeom>
            <a:avLst/>
            <a:gdLst/>
            <a:ahLst/>
            <a:cxnLst/>
            <a:rect l="l" t="t" r="r" b="b"/>
            <a:pathLst>
              <a:path w="4077393" h="4114800">
                <a:moveTo>
                  <a:pt x="0" y="0"/>
                </a:moveTo>
                <a:lnTo>
                  <a:pt x="4077392" y="0"/>
                </a:lnTo>
                <a:lnTo>
                  <a:pt x="40773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4064EDDC-0761-615A-E720-498F2FA47239}"/>
              </a:ext>
            </a:extLst>
          </p:cNvPr>
          <p:cNvSpPr/>
          <p:nvPr/>
        </p:nvSpPr>
        <p:spPr>
          <a:xfrm>
            <a:off x="16037483" y="38100"/>
            <a:ext cx="2215881" cy="2089086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4374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53DB5-A67D-5963-B9F1-D04F16C6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205" y="375635"/>
            <a:ext cx="16241110" cy="1143000"/>
          </a:xfrm>
        </p:spPr>
        <p:txBody>
          <a:bodyPr>
            <a:noAutofit/>
          </a:bodyPr>
          <a:lstStyle/>
          <a:p>
            <a:r>
              <a:rPr lang="de-DE" sz="7000" b="1" dirty="0"/>
              <a:t>Ökonomische Wirkungen Aktiver Mobilität</a:t>
            </a:r>
            <a:endParaRPr lang="de-AT" sz="70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FFE941-65E8-B388-A096-B76FEC55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E794B7-2603-8BFC-3D22-83623CAD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2C482B-8EDA-0F20-CA4E-ADDC24BCF135}"/>
              </a:ext>
            </a:extLst>
          </p:cNvPr>
          <p:cNvSpPr txBox="1"/>
          <p:nvPr/>
        </p:nvSpPr>
        <p:spPr>
          <a:xfrm>
            <a:off x="47646" y="2222650"/>
            <a:ext cx="18516600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altLang="de-DE" sz="40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Viele Dimensionen des wirtschaftlichen Nutzens von Zufußgehen und Fahrradfahren:</a:t>
            </a:r>
          </a:p>
          <a:p>
            <a:pPr>
              <a:buNone/>
            </a:pPr>
            <a:endParaRPr lang="de-DE" altLang="de-DE" sz="40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40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Volkswirtschaftliche/gesellschaftliche </a:t>
            </a:r>
            <a:r>
              <a:rPr lang="de-DE" altLang="de-DE" sz="40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Effekte durch verbesserte Gesundheit und sinkende Sterblichkeitsrate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40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40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Betriebswirtschaftlicher</a:t>
            </a:r>
            <a:r>
              <a:rPr lang="de-DE" altLang="de-DE" sz="40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Nutzen </a:t>
            </a:r>
            <a:r>
              <a:rPr lang="de-DE" altLang="de-DE" sz="40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aufgrund besserer Gesundheit der Arbeitnehmer/innen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40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40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Wirtschaftlicher Nutzen durch die Herstellung von Fahrradwegen etc.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40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40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Verbesserte Aufenthaltsqualität und stabilere Nachbarschaften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ACC5A220-876A-0B1B-26C0-770EAFEA68CD}"/>
              </a:ext>
            </a:extLst>
          </p:cNvPr>
          <p:cNvSpPr/>
          <p:nvPr/>
        </p:nvSpPr>
        <p:spPr>
          <a:xfrm>
            <a:off x="16037483" y="38100"/>
            <a:ext cx="2215881" cy="2089086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AE9751-BA97-4BF6-4D1B-C44BEF0200A3}"/>
              </a:ext>
            </a:extLst>
          </p:cNvPr>
          <p:cNvSpPr/>
          <p:nvPr/>
        </p:nvSpPr>
        <p:spPr>
          <a:xfrm>
            <a:off x="14691014" y="5498132"/>
            <a:ext cx="2857500" cy="2662782"/>
          </a:xfrm>
          <a:custGeom>
            <a:avLst/>
            <a:gdLst/>
            <a:ahLst/>
            <a:cxnLst/>
            <a:rect l="l" t="t" r="r" b="b"/>
            <a:pathLst>
              <a:path w="4099837" h="4114800">
                <a:moveTo>
                  <a:pt x="0" y="0"/>
                </a:moveTo>
                <a:lnTo>
                  <a:pt x="4099837" y="0"/>
                </a:lnTo>
                <a:lnTo>
                  <a:pt x="4099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439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8ACF9-EF03-236C-C33E-EA9348F5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882" y="370855"/>
            <a:ext cx="8229600" cy="1143000"/>
          </a:xfrm>
        </p:spPr>
        <p:txBody>
          <a:bodyPr>
            <a:noAutofit/>
          </a:bodyPr>
          <a:lstStyle/>
          <a:p>
            <a:r>
              <a:rPr lang="de-DE" sz="8000" b="1" dirty="0"/>
              <a:t>Zugänglichkeit</a:t>
            </a:r>
            <a:endParaRPr lang="de-AT" sz="80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C6F282-8D75-3510-6D58-6E5AB297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0FC3A4-A33D-2DC9-418C-B4396673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EC11156-2DBA-BA16-0FED-09A1C198A853}"/>
              </a:ext>
            </a:extLst>
          </p:cNvPr>
          <p:cNvSpPr txBox="1"/>
          <p:nvPr/>
        </p:nvSpPr>
        <p:spPr>
          <a:xfrm>
            <a:off x="370490" y="2098496"/>
            <a:ext cx="17809088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altLang="de-DE" sz="44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Aktive Verkehrsmittel (vor alle</a:t>
            </a:r>
            <a:r>
              <a:rPr lang="de-DE" altLang="de-DE" sz="44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m zu Fuß gehen) sind für alle mobilen Menschen nutzbar:</a:t>
            </a:r>
          </a:p>
          <a:p>
            <a:endParaRPr lang="de-DE" altLang="de-DE" sz="44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de-DE" altLang="de-DE" sz="4400" b="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	- Ich </a:t>
            </a:r>
            <a:r>
              <a:rPr lang="de-DE" altLang="de-DE" sz="44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brauche dafür </a:t>
            </a:r>
            <a:r>
              <a:rPr lang="de-DE" altLang="de-DE" sz="4400" b="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keinen Führerschein!</a:t>
            </a:r>
          </a:p>
          <a:p>
            <a:pPr lvl="1"/>
            <a:r>
              <a:rPr lang="de-DE" altLang="de-DE" sz="4400" b="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	- Ich muss keinen Fahrplan lesen können!</a:t>
            </a:r>
          </a:p>
          <a:p>
            <a:pPr lvl="1"/>
            <a:r>
              <a:rPr lang="de-DE" altLang="de-DE" sz="4400" b="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	- Ich muss mir kein Auto oder einen Fahrschein kaufen!</a:t>
            </a:r>
          </a:p>
          <a:p>
            <a:pPr lvl="1"/>
            <a:endParaRPr lang="de-DE" altLang="de-DE" sz="44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altLang="de-DE" sz="44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Ältere und sozial schwächer gestellte Menschen profitieren davon besonders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e-DE" altLang="de-DE" sz="40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6A08E281-641A-70F0-C08D-CB6FCD7583C1}"/>
              </a:ext>
            </a:extLst>
          </p:cNvPr>
          <p:cNvSpPr/>
          <p:nvPr/>
        </p:nvSpPr>
        <p:spPr>
          <a:xfrm>
            <a:off x="16193550" y="63124"/>
            <a:ext cx="1986028" cy="1566027"/>
          </a:xfrm>
          <a:custGeom>
            <a:avLst/>
            <a:gdLst/>
            <a:ahLst/>
            <a:cxnLst/>
            <a:rect l="l" t="t" r="r" b="b"/>
            <a:pathLst>
              <a:path w="5414211" h="4114800">
                <a:moveTo>
                  <a:pt x="0" y="0"/>
                </a:moveTo>
                <a:lnTo>
                  <a:pt x="5414211" y="0"/>
                </a:lnTo>
                <a:lnTo>
                  <a:pt x="5414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831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7FF6B-DD3B-F3A1-2AA1-CB69B29A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0506"/>
            <a:ext cx="13220699" cy="1143000"/>
          </a:xfrm>
        </p:spPr>
        <p:txBody>
          <a:bodyPr>
            <a:noAutofit/>
          </a:bodyPr>
          <a:lstStyle/>
          <a:p>
            <a:r>
              <a:rPr lang="de-DE" sz="7200" b="1" dirty="0"/>
              <a:t>Links und QR-Codes für Lernspiele</a:t>
            </a:r>
            <a:endParaRPr lang="de-AT" sz="72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01FD9B-E8DF-3C5C-B4DB-F2DB8F6C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6C0CE2-779B-1709-FEDA-81353A77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965CBDA-A4C0-1002-865B-00B69A40545B}"/>
              </a:ext>
            </a:extLst>
          </p:cNvPr>
          <p:cNvSpPr txBox="1"/>
          <p:nvPr/>
        </p:nvSpPr>
        <p:spPr>
          <a:xfrm>
            <a:off x="914400" y="1866900"/>
            <a:ext cx="9144000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M2-B/Q: Millionenquiz online</a:t>
            </a:r>
            <a:endParaRPr lang="de-AT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</a:t>
            </a:r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ps://learningapps.org/watch?v=poi36adkc24</a:t>
            </a: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DADA5E-2497-435D-9348-642B52BF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2420600" y="1320787"/>
            <a:ext cx="1805617" cy="180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60D061D-FF15-BC2B-2344-8BD79E2897EA}"/>
              </a:ext>
            </a:extLst>
          </p:cNvPr>
          <p:cNvSpPr txBox="1"/>
          <p:nvPr/>
        </p:nvSpPr>
        <p:spPr>
          <a:xfrm>
            <a:off x="914400" y="4663785"/>
            <a:ext cx="9144000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M2-B/K: Kreuzworträtsel online</a:t>
            </a:r>
            <a:endParaRPr lang="de-AT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</a:t>
            </a:r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ps://learningapps.org/watch?v=p3d3k1jk524</a:t>
            </a: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2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27738D-A96F-7F83-2ABE-14E083DC0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600" y="4243500"/>
            <a:ext cx="1846052" cy="180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F61A7A5-8FAD-E327-4A30-9B93D19A940A}"/>
              </a:ext>
            </a:extLst>
          </p:cNvPr>
          <p:cNvSpPr txBox="1"/>
          <p:nvPr/>
        </p:nvSpPr>
        <p:spPr>
          <a:xfrm>
            <a:off x="914400" y="7676265"/>
            <a:ext cx="9144000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M2-B/R: Rätselrallye online</a:t>
            </a:r>
            <a:endParaRPr lang="de-AT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https://interacty.me/projects/d501e324b445160b</a:t>
            </a:r>
            <a:endParaRPr lang="de-AT" sz="24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D517C07-CB88-805F-8236-151E516C2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5077" y="7255980"/>
            <a:ext cx="186352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6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A2BBBC-C46A-15B3-14D8-71F22A07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/>
              <a:t>Mobilitätspyramide</a:t>
            </a:r>
            <a:endParaRPr lang="de-AT" sz="5400" b="1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2DA54EC-E9FF-3F60-6C3B-B489C00A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DDC4D8-157C-FBF3-3283-DCEEA1D8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AD16170-B0A5-D126-843E-35BB65495B2C}"/>
              </a:ext>
            </a:extLst>
          </p:cNvPr>
          <p:cNvSpPr txBox="1"/>
          <p:nvPr/>
        </p:nvSpPr>
        <p:spPr>
          <a:xfrm>
            <a:off x="685801" y="2171700"/>
            <a:ext cx="89367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400" dirty="0"/>
              <a:t>An der Spitze der Pyramide: große Entfernungen – </a:t>
            </a:r>
            <a:r>
              <a:rPr lang="de-DE" sz="4400" b="1" dirty="0"/>
              <a:t>passive Mobilität</a:t>
            </a:r>
          </a:p>
          <a:p>
            <a:endParaRPr lang="de-DE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400" dirty="0"/>
              <a:t>An der Basis der Pyramide: kurze Entfernungen – </a:t>
            </a:r>
            <a:r>
              <a:rPr lang="de-DE" sz="4400" b="1" dirty="0"/>
              <a:t>Aktive Mobilität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4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400" b="1" dirty="0">
                <a:sym typeface="Wingdings" panose="05000000000000000000" pitchFamily="2" charset="2"/>
              </a:rPr>
              <a:t> </a:t>
            </a:r>
            <a:r>
              <a:rPr lang="de-DE" sz="4400" b="1" dirty="0"/>
              <a:t>Erhöhung der Aktiven Mobilität für ein nachhaltigeres und gesünderes Leben</a:t>
            </a:r>
          </a:p>
          <a:p>
            <a:endParaRPr lang="de-DE" sz="4400" dirty="0"/>
          </a:p>
        </p:txBody>
      </p:sp>
      <p:pic>
        <p:nvPicPr>
          <p:cNvPr id="10" name="Grafik 9" descr="Ein Bild, das Text, Screenshot, Diagramm, Design enthält.&#10;&#10;Automatisch generierte Beschreibung">
            <a:extLst>
              <a:ext uri="{FF2B5EF4-FFF2-40B4-BE49-F238E27FC236}">
                <a16:creationId xmlns:a16="http://schemas.microsoft.com/office/drawing/2014/main" id="{9C563705-8A9B-EC38-EC98-6D452413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538" y="1104900"/>
            <a:ext cx="7917429" cy="782515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3168630-9EDC-F6B9-5774-C1728438E27D}"/>
              </a:ext>
            </a:extLst>
          </p:cNvPr>
          <p:cNvSpPr txBox="1"/>
          <p:nvPr/>
        </p:nvSpPr>
        <p:spPr>
          <a:xfrm>
            <a:off x="9622537" y="8855846"/>
            <a:ext cx="684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Mobilitätspyramide (modifiziert nach (Netzwerk </a:t>
            </a:r>
            <a:r>
              <a:rPr lang="de-DE" dirty="0" err="1"/>
              <a:t>Slowmotion</a:t>
            </a:r>
            <a:r>
              <a:rPr lang="de-DE" dirty="0"/>
              <a:t> S.7, 2011)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802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890" y="2270657"/>
            <a:ext cx="7322748" cy="54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525" dirty="0">
                <a:solidFill>
                  <a:srgbClr val="000000"/>
                </a:solidFill>
                <a:latin typeface="Open Sans 1"/>
              </a:rPr>
              <a:t>Gesundheit – </a:t>
            </a:r>
            <a:r>
              <a:rPr lang="en-US" sz="3525" dirty="0" err="1">
                <a:solidFill>
                  <a:srgbClr val="000000"/>
                </a:solidFill>
                <a:latin typeface="Open Sans 1"/>
              </a:rPr>
              <a:t>Wohlbefinden</a:t>
            </a:r>
            <a:endParaRPr lang="en-US" sz="3525" dirty="0">
              <a:solidFill>
                <a:srgbClr val="000000"/>
              </a:solidFill>
              <a:latin typeface="Open Sans 1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144000" y="2116408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257394" y="2105977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FFFFFF"/>
                </a:solidFill>
                <a:latin typeface="Open Sans 1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59817" y="3225168"/>
            <a:ext cx="7322748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 dirty="0">
                <a:solidFill>
                  <a:srgbClr val="000000"/>
                </a:solidFill>
                <a:latin typeface="Open Sans 1"/>
              </a:rPr>
              <a:t>Umwelt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144000" y="3396249"/>
            <a:ext cx="771999" cy="7719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257394" y="3385818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Open Sans 1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59817" y="5789305"/>
            <a:ext cx="7322748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 dirty="0" err="1">
                <a:solidFill>
                  <a:srgbClr val="000000"/>
                </a:solidFill>
                <a:latin typeface="Open Sans 1"/>
              </a:rPr>
              <a:t>Zugänglichkeit</a:t>
            </a:r>
            <a:endParaRPr lang="en-US" sz="3525" dirty="0">
              <a:solidFill>
                <a:srgbClr val="000000"/>
              </a:solidFill>
              <a:latin typeface="Open Sans 1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9144000" y="5955930"/>
            <a:ext cx="771999" cy="77199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257394" y="5945499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Open Sans 1 Bold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9817" y="4507236"/>
            <a:ext cx="7322748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 dirty="0" err="1">
                <a:solidFill>
                  <a:srgbClr val="000000"/>
                </a:solidFill>
                <a:latin typeface="Open Sans 1"/>
              </a:rPr>
              <a:t>Wirtschaft</a:t>
            </a:r>
            <a:endParaRPr lang="en-US" sz="3525" dirty="0">
              <a:solidFill>
                <a:srgbClr val="000000"/>
              </a:solidFill>
              <a:latin typeface="Open Sans 1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9144000" y="4676089"/>
            <a:ext cx="771999" cy="77199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257394" y="4665658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Open Sans 1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4800" y="2175753"/>
            <a:ext cx="872580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de-DE" sz="8000" dirty="0">
                <a:solidFill>
                  <a:srgbClr val="000000"/>
                </a:solidFill>
                <a:latin typeface="Open Sans 1 Bold"/>
              </a:rPr>
              <a:t>Was bringt Aktive Mobilität für … ?</a:t>
            </a:r>
            <a:endParaRPr lang="de-AT" sz="8000" dirty="0">
              <a:solidFill>
                <a:srgbClr val="000000"/>
              </a:solidFill>
              <a:latin typeface="Open Sans 1 Bold"/>
            </a:endParaRP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99753302-2CC7-ACA2-BAA2-93AD3E63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3159" y="9921875"/>
            <a:ext cx="7221682" cy="365125"/>
          </a:xfrm>
        </p:spPr>
        <p:txBody>
          <a:bodyPr/>
          <a:lstStyle/>
          <a:p>
            <a:r>
              <a:rPr lang="de-DE" sz="1400" dirty="0"/>
              <a:t>Workshop Aktive Mobilität und Wohlbefinden – Modul 2 Nutzen aktiver Mobilität</a:t>
            </a:r>
            <a:endParaRPr lang="en-US" sz="1400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AF1D10BE-806A-9EA1-7D9F-8F15CC15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1F13C-5A79-480C-C2A1-FFF7F5D6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2379"/>
            <a:ext cx="16459200" cy="1143000"/>
          </a:xfrm>
        </p:spPr>
        <p:txBody>
          <a:bodyPr>
            <a:noAutofit/>
          </a:bodyPr>
          <a:lstStyle/>
          <a:p>
            <a:r>
              <a:rPr lang="de-DE" sz="8000" b="1" dirty="0"/>
              <a:t>Bewegung</a:t>
            </a:r>
            <a:endParaRPr lang="de-AT" sz="80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EB5C0D-71CE-EC4C-C08C-A0416AD4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Workshop Aktive Mobilität und Wohlbefinden – Modul 2 Nutzen aktiver Mobilität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0E7F59-4615-DD37-BA71-479D0526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8E81D32-39FD-2E09-0654-7C3ECAA53A47}"/>
              </a:ext>
            </a:extLst>
          </p:cNvPr>
          <p:cNvSpPr txBox="1"/>
          <p:nvPr/>
        </p:nvSpPr>
        <p:spPr>
          <a:xfrm>
            <a:off x="1447800" y="2947585"/>
            <a:ext cx="110490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b="0" dirty="0">
                <a:cs typeface="Arial" panose="020B0604020202020204" pitchFamily="34" charset="0"/>
              </a:rPr>
              <a:t>Bewegungsmangel = Gesundheitsrisiko</a:t>
            </a:r>
            <a:r>
              <a:rPr lang="de-AT" sz="4400" dirty="0">
                <a:cs typeface="Arial" panose="020B0604020202020204" pitchFamily="34" charset="0"/>
              </a:rPr>
              <a:t> </a:t>
            </a:r>
            <a:r>
              <a:rPr lang="de-AT" sz="4400" b="0" dirty="0">
                <a:cs typeface="Arial" panose="020B0604020202020204" pitchFamily="34" charset="0"/>
              </a:rPr>
              <a:t>zählt zu den häufigsten Risikofaktoren für die Entstehung von Krankheiten (mit Todesfolge) weltweit.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de-AT" sz="4400" b="0" dirty="0">
              <a:cs typeface="Arial" panose="020B0604020202020204" pitchFamily="34" charset="0"/>
            </a:endParaRP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dirty="0">
                <a:cs typeface="Arial" panose="020B0604020202020204" pitchFamily="34" charset="0"/>
              </a:rPr>
              <a:t>Empfohlene Bewegung wird immer weniger erreicht</a:t>
            </a:r>
            <a:endParaRPr lang="de-AT" sz="4400" b="0" dirty="0">
              <a:cs typeface="Arial" panose="020B0604020202020204" pitchFamily="34" charset="0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3B67ADBE-E7E5-B002-9025-CF9CAEA0C280}"/>
              </a:ext>
            </a:extLst>
          </p:cNvPr>
          <p:cNvSpPr/>
          <p:nvPr/>
        </p:nvSpPr>
        <p:spPr>
          <a:xfrm>
            <a:off x="9753600" y="7271809"/>
            <a:ext cx="3910314" cy="2062691"/>
          </a:xfrm>
          <a:custGeom>
            <a:avLst/>
            <a:gdLst/>
            <a:ahLst/>
            <a:cxnLst/>
            <a:rect l="l" t="t" r="r" b="b"/>
            <a:pathLst>
              <a:path w="3910314" h="2062691">
                <a:moveTo>
                  <a:pt x="0" y="0"/>
                </a:moveTo>
                <a:lnTo>
                  <a:pt x="3910315" y="0"/>
                </a:lnTo>
                <a:lnTo>
                  <a:pt x="3910315" y="2062691"/>
                </a:lnTo>
                <a:lnTo>
                  <a:pt x="0" y="2062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B7169195-76B7-AE21-169A-4FDBC16E9664}"/>
              </a:ext>
            </a:extLst>
          </p:cNvPr>
          <p:cNvSpPr/>
          <p:nvPr/>
        </p:nvSpPr>
        <p:spPr>
          <a:xfrm>
            <a:off x="13212784" y="2682589"/>
            <a:ext cx="4687654" cy="2757986"/>
          </a:xfrm>
          <a:custGeom>
            <a:avLst/>
            <a:gdLst/>
            <a:ahLst/>
            <a:cxnLst/>
            <a:rect l="l" t="t" r="r" b="b"/>
            <a:pathLst>
              <a:path w="3129018" h="2123821">
                <a:moveTo>
                  <a:pt x="0" y="0"/>
                </a:moveTo>
                <a:lnTo>
                  <a:pt x="3129018" y="0"/>
                </a:lnTo>
                <a:lnTo>
                  <a:pt x="3129018" y="2123822"/>
                </a:lnTo>
                <a:lnTo>
                  <a:pt x="0" y="2123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53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1F13C-5A79-480C-C2A1-FFF7F5D6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73" y="360044"/>
            <a:ext cx="16819418" cy="1143000"/>
          </a:xfrm>
        </p:spPr>
        <p:txBody>
          <a:bodyPr>
            <a:noAutofit/>
          </a:bodyPr>
          <a:lstStyle/>
          <a:p>
            <a:r>
              <a:rPr lang="de-DE" sz="6000" b="1" dirty="0"/>
              <a:t>Wie viel bewegen sich die Menschen in Österreich?</a:t>
            </a:r>
            <a:endParaRPr lang="de-AT" sz="60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EB5C0D-71CE-EC4C-C08C-A0416AD4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Workshop Aktive Mobilität und Wohlbefinden – Modul 2 Nutzen aktiver Mobilität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0E7F59-4615-DD37-BA71-479D0526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26074"/>
            <a:ext cx="13182600" cy="813467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28422" y="9022081"/>
            <a:ext cx="4677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WHO (</a:t>
            </a:r>
            <a:r>
              <a:rPr lang="en-GB" sz="1400" dirty="0" err="1"/>
              <a:t>Hrsg</a:t>
            </a:r>
            <a:r>
              <a:rPr lang="en-GB" sz="1400" dirty="0"/>
              <a:t>.) (2018). Austria Physical Activity Factsheet 2018.</a:t>
            </a:r>
            <a:endParaRPr lang="de-AT" sz="1400" dirty="0"/>
          </a:p>
          <a:p>
            <a:r>
              <a:rPr lang="en-GB" sz="1400" dirty="0"/>
              <a:t>https://www.who.int/europe/publications/m/item/austria---physical-activity-factsheet-(2018)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414025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45753-60DA-2E37-B31E-DE1146E3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85" y="274638"/>
            <a:ext cx="8669629" cy="1143000"/>
          </a:xfrm>
        </p:spPr>
        <p:txBody>
          <a:bodyPr>
            <a:noAutofit/>
          </a:bodyPr>
          <a:lstStyle/>
          <a:p>
            <a:r>
              <a:rPr lang="de-DE" sz="6000" b="1" dirty="0"/>
              <a:t>Bewegungsempfehlungen</a:t>
            </a:r>
            <a:endParaRPr lang="de-AT" sz="60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DE6B48-10B9-4B79-B4CC-B972E9C9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Workshop Aktive Mobilität und Wohlbefinden – Modul 2 Nutzen aktiver Mobilität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38946E-276E-8541-F7D8-C7C024F0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EF70992-A56D-DF23-82E7-C0451A41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" y="5445226"/>
            <a:ext cx="7595592" cy="102959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DEA4DE8-DAF9-3E39-1935-4E7DD9F74FA7}"/>
              </a:ext>
            </a:extLst>
          </p:cNvPr>
          <p:cNvSpPr/>
          <p:nvPr/>
        </p:nvSpPr>
        <p:spPr>
          <a:xfrm>
            <a:off x="7651173" y="5733258"/>
            <a:ext cx="1475656" cy="646331"/>
          </a:xfrm>
          <a:prstGeom prst="rect">
            <a:avLst/>
          </a:prstGeom>
          <a:solidFill>
            <a:srgbClr val="666369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Empfehlungen zu Sitzen etc. hier nicht angeführt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B7C02E55-6E79-6686-053C-9ABC5C478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68976"/>
              </p:ext>
            </p:extLst>
          </p:nvPr>
        </p:nvGraphicFramePr>
        <p:xfrm>
          <a:off x="4005" y="4826590"/>
          <a:ext cx="18217004" cy="3754120"/>
        </p:xfrm>
        <a:graphic>
          <a:graphicData uri="http://schemas.openxmlformats.org/drawingml/2006/table">
            <a:tbl>
              <a:tblPr firstRow="1" bandRow="1"/>
              <a:tblGrid>
                <a:gridCol w="5090489">
                  <a:extLst>
                    <a:ext uri="{9D8B030D-6E8A-4147-A177-3AD203B41FA5}">
                      <a16:colId xmlns:a16="http://schemas.microsoft.com/office/drawing/2014/main" val="932759504"/>
                    </a:ext>
                  </a:extLst>
                </a:gridCol>
                <a:gridCol w="8218023">
                  <a:extLst>
                    <a:ext uri="{9D8B030D-6E8A-4147-A177-3AD203B41FA5}">
                      <a16:colId xmlns:a16="http://schemas.microsoft.com/office/drawing/2014/main" val="3902924425"/>
                    </a:ext>
                  </a:extLst>
                </a:gridCol>
                <a:gridCol w="4908492">
                  <a:extLst>
                    <a:ext uri="{9D8B030D-6E8A-4147-A177-3AD203B41FA5}">
                      <a16:colId xmlns:a16="http://schemas.microsoft.com/office/drawing/2014/main" val="83780507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de-AT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de-DE" dirty="0"/>
                        <a:t>Bewegung</a:t>
                      </a:r>
                      <a:endParaRPr lang="de-AT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de-DE" dirty="0"/>
                        <a:t>Muskelkräftigung</a:t>
                      </a:r>
                      <a:endParaRPr lang="de-AT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2904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de-DE" sz="3000" dirty="0">
                          <a:latin typeface="+mj-lt"/>
                        </a:rPr>
                        <a:t>Erwachsene 18-65 J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de-DE" sz="3000" dirty="0">
                          <a:latin typeface="+mj-lt"/>
                        </a:rPr>
                        <a:t>≥150 min (bis 300 min) ausdauerorientierte Bewegung mittlerer</a:t>
                      </a:r>
                      <a:r>
                        <a:rPr lang="de-DE" sz="3000" baseline="0" dirty="0">
                          <a:latin typeface="+mj-lt"/>
                        </a:rPr>
                        <a:t> Anstrengung oder 75 min höherer Anstrengung pro Woche</a:t>
                      </a:r>
                      <a:endParaRPr lang="de-AT" sz="3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de-DE" sz="3000" dirty="0">
                          <a:latin typeface="+mj-lt"/>
                        </a:rPr>
                        <a:t>An ≥2 Tagen/Woche</a:t>
                      </a:r>
                      <a:endParaRPr lang="de-AT" sz="3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98556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de-DE" sz="3000" dirty="0">
                          <a:latin typeface="+mj-lt"/>
                        </a:rPr>
                        <a:t>Ältere Erwachsene ab 65 J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dirty="0">
                          <a:latin typeface="+mj-lt"/>
                        </a:rPr>
                        <a:t>≥150 min (bis 300 min) mittlere</a:t>
                      </a:r>
                      <a:r>
                        <a:rPr lang="de-DE" sz="3000" baseline="0" dirty="0">
                          <a:latin typeface="+mj-lt"/>
                        </a:rPr>
                        <a:t> Anstrengung oder 75 min höhere Anstrengung </a:t>
                      </a:r>
                      <a:r>
                        <a:rPr lang="de-DE" sz="3000" dirty="0">
                          <a:latin typeface="+mj-lt"/>
                        </a:rPr>
                        <a:t>pro Woche</a:t>
                      </a:r>
                      <a:endParaRPr lang="de-AT" sz="300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dirty="0">
                          <a:latin typeface="+mj-lt"/>
                        </a:rPr>
                        <a:t>+ Aktivitäten zur Verbesserung von Kraft, Ausdauer, Beweglichkeit, Gleichgewicht</a:t>
                      </a:r>
                      <a:endParaRPr lang="de-AT" sz="3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dirty="0">
                          <a:latin typeface="+mj-lt"/>
                        </a:rPr>
                        <a:t>An ≥2 Tagen/Woche</a:t>
                      </a:r>
                      <a:endParaRPr lang="de-AT" sz="3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280462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A9243338-442E-6617-E4AE-51BA8A7F5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50780"/>
              </p:ext>
            </p:extLst>
          </p:nvPr>
        </p:nvGraphicFramePr>
        <p:xfrm>
          <a:off x="11904" y="1706290"/>
          <a:ext cx="18201206" cy="3474720"/>
        </p:xfrm>
        <a:graphic>
          <a:graphicData uri="http://schemas.openxmlformats.org/drawingml/2006/table">
            <a:tbl>
              <a:tblPr firstRow="1" bandRow="1"/>
              <a:tblGrid>
                <a:gridCol w="5086075">
                  <a:extLst>
                    <a:ext uri="{9D8B030D-6E8A-4147-A177-3AD203B41FA5}">
                      <a16:colId xmlns:a16="http://schemas.microsoft.com/office/drawing/2014/main" val="932759504"/>
                    </a:ext>
                  </a:extLst>
                </a:gridCol>
                <a:gridCol w="8210896">
                  <a:extLst>
                    <a:ext uri="{9D8B030D-6E8A-4147-A177-3AD203B41FA5}">
                      <a16:colId xmlns:a16="http://schemas.microsoft.com/office/drawing/2014/main" val="3902924425"/>
                    </a:ext>
                  </a:extLst>
                </a:gridCol>
                <a:gridCol w="4904235">
                  <a:extLst>
                    <a:ext uri="{9D8B030D-6E8A-4147-A177-3AD203B41FA5}">
                      <a16:colId xmlns:a16="http://schemas.microsoft.com/office/drawing/2014/main" val="83780507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de-AT" sz="3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de-DE" sz="3000" dirty="0">
                          <a:latin typeface="+mj-lt"/>
                        </a:rPr>
                        <a:t>Bewegung</a:t>
                      </a:r>
                      <a:endParaRPr lang="de-AT" sz="3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de-DE" sz="3000" dirty="0">
                          <a:latin typeface="+mj-lt"/>
                        </a:rPr>
                        <a:t>Muskelkräftigung</a:t>
                      </a:r>
                      <a:endParaRPr lang="de-AT" sz="3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2904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Kinder 3-6 J</a:t>
                      </a:r>
                      <a:endParaRPr lang="de-AT" sz="3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de-DE" sz="3000" dirty="0">
                          <a:latin typeface="+mj-lt"/>
                        </a:rPr>
                        <a:t>≥3 h / Tag (davon</a:t>
                      </a:r>
                      <a:r>
                        <a:rPr lang="de-DE" sz="3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3000" dirty="0">
                          <a:latin typeface="+mj-lt"/>
                        </a:rPr>
                        <a:t>≥</a:t>
                      </a:r>
                      <a:r>
                        <a:rPr lang="de-DE" sz="3000" b="1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3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h Bewegung mit mittlerer bis höherer Intensität)</a:t>
                      </a:r>
                      <a:endParaRPr lang="de-AT" sz="3000" b="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de-AT" sz="300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303224"/>
                  </a:ext>
                </a:extLst>
              </a:tr>
              <a:tr h="642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Kinder / Jugendliche 6-18 J</a:t>
                      </a:r>
                      <a:endParaRPr lang="de-AT" sz="3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de-DE" sz="3000" dirty="0">
                          <a:latin typeface="+mj-lt"/>
                        </a:rPr>
                        <a:t>≥1 h / Tag </a:t>
                      </a:r>
                      <a:r>
                        <a:rPr lang="de-DE" sz="3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(davon ein Großteil mit mittlerer oder höherer Intensität. An 3 Tagen der Woche ausdauerorientierte Bewegung mit höherer Intensität.)</a:t>
                      </a:r>
                      <a:endParaRPr lang="de-AT" sz="3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de-DE" sz="3000" dirty="0">
                          <a:latin typeface="+mj-lt"/>
                        </a:rPr>
                        <a:t>An ≥3 Tagen/Woche (als Teil</a:t>
                      </a:r>
                      <a:r>
                        <a:rPr lang="de-DE" sz="3000" baseline="0" dirty="0">
                          <a:latin typeface="+mj-lt"/>
                        </a:rPr>
                        <a:t> der Bewegung)</a:t>
                      </a:r>
                      <a:endParaRPr lang="de-AT" sz="3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AD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352866"/>
                  </a:ext>
                </a:extLst>
              </a:tr>
            </a:tbl>
          </a:graphicData>
        </a:graphic>
      </p:graphicFrame>
      <p:sp>
        <p:nvSpPr>
          <p:cNvPr id="13" name="Freeform 6">
            <a:extLst>
              <a:ext uri="{FF2B5EF4-FFF2-40B4-BE49-F238E27FC236}">
                <a16:creationId xmlns:a16="http://schemas.microsoft.com/office/drawing/2014/main" id="{B310A26D-2865-E042-1D5E-DEE68AEA00CA}"/>
              </a:ext>
            </a:extLst>
          </p:cNvPr>
          <p:cNvSpPr/>
          <p:nvPr/>
        </p:nvSpPr>
        <p:spPr>
          <a:xfrm>
            <a:off x="8417075" y="150616"/>
            <a:ext cx="1389964" cy="2134826"/>
          </a:xfrm>
          <a:custGeom>
            <a:avLst/>
            <a:gdLst/>
            <a:ahLst/>
            <a:cxnLst/>
            <a:rect l="l" t="t" r="r" b="b"/>
            <a:pathLst>
              <a:path w="4056964" h="5734225">
                <a:moveTo>
                  <a:pt x="0" y="0"/>
                </a:moveTo>
                <a:lnTo>
                  <a:pt x="4056964" y="0"/>
                </a:lnTo>
                <a:lnTo>
                  <a:pt x="4056964" y="5734225"/>
                </a:lnTo>
                <a:lnTo>
                  <a:pt x="0" y="5734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F9307B33-A915-4BA4-B4F3-907D7FD23953}"/>
              </a:ext>
            </a:extLst>
          </p:cNvPr>
          <p:cNvSpPr/>
          <p:nvPr/>
        </p:nvSpPr>
        <p:spPr>
          <a:xfrm>
            <a:off x="13742939" y="846138"/>
            <a:ext cx="3686850" cy="941350"/>
          </a:xfrm>
          <a:custGeom>
            <a:avLst/>
            <a:gdLst/>
            <a:ahLst/>
            <a:cxnLst/>
            <a:rect l="l" t="t" r="r" b="b"/>
            <a:pathLst>
              <a:path w="7315200" h="1808849">
                <a:moveTo>
                  <a:pt x="0" y="0"/>
                </a:moveTo>
                <a:lnTo>
                  <a:pt x="7315200" y="0"/>
                </a:lnTo>
                <a:lnTo>
                  <a:pt x="7315200" y="1808850"/>
                </a:lnTo>
                <a:lnTo>
                  <a:pt x="0" y="1808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85CD510-44E9-0C41-2EC0-FFC38656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67" y="8553007"/>
            <a:ext cx="10021780" cy="13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D6F52E-A14F-AA4C-7748-78BA4201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Workshop Aktive Mobilität und Wohlbefinden – Modul 2 Nutzen aktiver Mobilität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0BCF05-15D3-B23A-E93E-6267496E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86" y="1118146"/>
            <a:ext cx="6476428" cy="88037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38B95AB-7502-F6C4-D55E-C1F192268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955" y="4717227"/>
            <a:ext cx="2943225" cy="29527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01A3764-98B1-A3F8-2769-7DB0122148ED}"/>
              </a:ext>
            </a:extLst>
          </p:cNvPr>
          <p:cNvSpPr txBox="1"/>
          <p:nvPr/>
        </p:nvSpPr>
        <p:spPr>
          <a:xfrm>
            <a:off x="8915400" y="7669977"/>
            <a:ext cx="93726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https://www.youtube.com/watch?v=nXbmxVDd7hI&amp;list=PL1r0dntslR3BwBN9eINz82vhUMk3fyYr-</a:t>
            </a: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A5C70C56-5465-0F0F-646F-E60694734BEC}"/>
              </a:ext>
            </a:extLst>
          </p:cNvPr>
          <p:cNvSpPr/>
          <p:nvPr/>
        </p:nvSpPr>
        <p:spPr>
          <a:xfrm>
            <a:off x="13868400" y="1440627"/>
            <a:ext cx="3318164" cy="3276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cxnSp>
        <p:nvCxnSpPr>
          <p:cNvPr id="12" name="Verbinder: gekrümmt 11">
            <a:extLst>
              <a:ext uri="{FF2B5EF4-FFF2-40B4-BE49-F238E27FC236}">
                <a16:creationId xmlns:a16="http://schemas.microsoft.com/office/drawing/2014/main" id="{167C7015-5183-635E-00AC-1997A9426DFF}"/>
              </a:ext>
            </a:extLst>
          </p:cNvPr>
          <p:cNvCxnSpPr>
            <a:cxnSpLocks/>
          </p:cNvCxnSpPr>
          <p:nvPr/>
        </p:nvCxnSpPr>
        <p:spPr>
          <a:xfrm flipV="1">
            <a:off x="10814799" y="2208287"/>
            <a:ext cx="3012065" cy="244748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F777FBB6-2E50-40CB-F585-561701CE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270"/>
            <a:ext cx="8229600" cy="1143000"/>
          </a:xfrm>
        </p:spPr>
        <p:txBody>
          <a:bodyPr>
            <a:normAutofit/>
          </a:bodyPr>
          <a:lstStyle/>
          <a:p>
            <a:r>
              <a:rPr lang="de-DE" sz="5400" b="1" dirty="0"/>
              <a:t>Bewegungsempfehlungen</a:t>
            </a:r>
            <a:endParaRPr lang="de-AT" sz="5400" b="1" dirty="0"/>
          </a:p>
        </p:txBody>
      </p:sp>
    </p:spTree>
    <p:extLst>
      <p:ext uri="{BB962C8B-B14F-4D97-AF65-F5344CB8AC3E}">
        <p14:creationId xmlns:p14="http://schemas.microsoft.com/office/powerpoint/2010/main" val="163668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D6F52E-A14F-AA4C-7748-78BA4201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Workshop Aktive Mobilität und Wohlbefinden – Modul 2 Nutzen aktiver Mobilität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0BCF05-15D3-B23A-E93E-6267496E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ECAA957-C7E7-A61D-62AD-A07275A79D38}"/>
              </a:ext>
            </a:extLst>
          </p:cNvPr>
          <p:cNvSpPr txBox="1">
            <a:spLocks/>
          </p:cNvSpPr>
          <p:nvPr/>
        </p:nvSpPr>
        <p:spPr>
          <a:xfrm>
            <a:off x="635615" y="114623"/>
            <a:ext cx="17241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/>
              <a:t>Wie kann ich die Bewegungsempfehlungen erreichen?</a:t>
            </a:r>
            <a:endParaRPr lang="de-AT" sz="5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FE16B4-6583-2D81-9FEF-EE1F89BE577D}"/>
              </a:ext>
            </a:extLst>
          </p:cNvPr>
          <p:cNvSpPr txBox="1"/>
          <p:nvPr/>
        </p:nvSpPr>
        <p:spPr>
          <a:xfrm>
            <a:off x="874606" y="1626311"/>
            <a:ext cx="17378758" cy="15388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cs typeface="Arial" panose="020B0604020202020204" pitchFamily="34" charset="0"/>
              </a:rPr>
              <a:t>Ich kann körperlich aktiv (=BEWEGUNG) sein:</a:t>
            </a:r>
          </a:p>
          <a:p>
            <a:pPr marL="1028700" lvl="1" indent="-5715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2800" dirty="0">
                <a:solidFill>
                  <a:schemeClr val="bg1"/>
                </a:solidFill>
                <a:cs typeface="Arial" panose="020B0604020202020204" pitchFamily="34" charset="0"/>
              </a:rPr>
              <a:t>… an bestimmten </a:t>
            </a:r>
            <a:r>
              <a:rPr lang="de-DE" sz="2800" b="1" dirty="0">
                <a:solidFill>
                  <a:schemeClr val="bg1"/>
                </a:solidFill>
                <a:cs typeface="Arial" panose="020B0604020202020204" pitchFamily="34" charset="0"/>
              </a:rPr>
              <a:t>Zielorten</a:t>
            </a:r>
            <a:r>
              <a:rPr lang="de-DE" sz="2800" dirty="0">
                <a:solidFill>
                  <a:schemeClr val="bg1"/>
                </a:solidFill>
                <a:cs typeface="Arial" panose="020B0604020202020204" pitchFamily="34" charset="0"/>
              </a:rPr>
              <a:t> (z.B. Schulsport in der Schule, Training, Fußballplatz, Ballspielen zu Hause)</a:t>
            </a:r>
          </a:p>
          <a:p>
            <a:pPr marL="1028700" lvl="1" indent="-5715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2800" dirty="0">
                <a:solidFill>
                  <a:schemeClr val="bg1"/>
                </a:solidFill>
                <a:cs typeface="Arial" panose="020B0604020202020204" pitchFamily="34" charset="0"/>
              </a:rPr>
              <a:t>… wenn ich </a:t>
            </a:r>
            <a:r>
              <a:rPr lang="de-DE" sz="2800" b="1" dirty="0">
                <a:solidFill>
                  <a:schemeClr val="bg1"/>
                </a:solidFill>
                <a:cs typeface="Arial" panose="020B0604020202020204" pitchFamily="34" charset="0"/>
              </a:rPr>
              <a:t>unterwegs</a:t>
            </a:r>
            <a:r>
              <a:rPr lang="de-DE" sz="2800" dirty="0">
                <a:solidFill>
                  <a:schemeClr val="bg1"/>
                </a:solidFill>
                <a:cs typeface="Arial" panose="020B0604020202020204" pitchFamily="34" charset="0"/>
              </a:rPr>
              <a:t> bin zwischen diesen Zielorten (z.B. zu Fuß, mit dem Rad) = Aktive Mobilität </a:t>
            </a:r>
          </a:p>
        </p:txBody>
      </p:sp>
      <p:sp>
        <p:nvSpPr>
          <p:cNvPr id="540" name="Google Shape;2604;p44">
            <a:extLst>
              <a:ext uri="{FF2B5EF4-FFF2-40B4-BE49-F238E27FC236}">
                <a16:creationId xmlns:a16="http://schemas.microsoft.com/office/drawing/2014/main" id="{7459D94E-26FD-800D-F443-4FE523F36B88}"/>
              </a:ext>
            </a:extLst>
          </p:cNvPr>
          <p:cNvSpPr/>
          <p:nvPr/>
        </p:nvSpPr>
        <p:spPr>
          <a:xfrm>
            <a:off x="13355910" y="4396005"/>
            <a:ext cx="1368000" cy="1368000"/>
          </a:xfrm>
          <a:prstGeom prst="rect">
            <a:avLst/>
          </a:prstGeom>
          <a:noFill/>
          <a:ln w="19050" cap="flat" cmpd="sng">
            <a:solidFill>
              <a:srgbClr val="3AC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2606;p44">
            <a:extLst>
              <a:ext uri="{FF2B5EF4-FFF2-40B4-BE49-F238E27FC236}">
                <a16:creationId xmlns:a16="http://schemas.microsoft.com/office/drawing/2014/main" id="{6434D5E6-F68B-DF18-7C51-E001531A1C06}"/>
              </a:ext>
            </a:extLst>
          </p:cNvPr>
          <p:cNvSpPr/>
          <p:nvPr/>
        </p:nvSpPr>
        <p:spPr>
          <a:xfrm>
            <a:off x="10534256" y="4396005"/>
            <a:ext cx="1368000" cy="1368000"/>
          </a:xfrm>
          <a:prstGeom prst="rect">
            <a:avLst/>
          </a:prstGeom>
          <a:noFill/>
          <a:ln w="19050" cap="flat" cmpd="sng">
            <a:solidFill>
              <a:srgbClr val="009E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2758;p44">
            <a:extLst>
              <a:ext uri="{FF2B5EF4-FFF2-40B4-BE49-F238E27FC236}">
                <a16:creationId xmlns:a16="http://schemas.microsoft.com/office/drawing/2014/main" id="{F817FCCB-A130-0101-E246-BF89A35F5477}"/>
              </a:ext>
            </a:extLst>
          </p:cNvPr>
          <p:cNvSpPr txBox="1"/>
          <p:nvPr/>
        </p:nvSpPr>
        <p:spPr>
          <a:xfrm>
            <a:off x="10129144" y="5968434"/>
            <a:ext cx="2068105" cy="788585"/>
          </a:xfrm>
          <a:prstGeom prst="rect">
            <a:avLst/>
          </a:prstGeom>
          <a:solidFill>
            <a:srgbClr val="5899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2400" b="1" kern="0" dirty="0">
                <a:solidFill>
                  <a:srgbClr val="FFFFFF"/>
                </a:solidFill>
                <a:ea typeface="Fira Sans Extra Condensed"/>
                <a:cs typeface="Fira Sans Extra Condensed"/>
                <a:sym typeface="Fira Sans Extra Condensed"/>
              </a:rPr>
              <a:t>… am Zielort</a:t>
            </a:r>
            <a:endParaRPr sz="2400" b="1" kern="0" dirty="0">
              <a:solidFill>
                <a:srgbClr val="FFFFFF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47" name="Google Shape;2760;p44">
            <a:extLst>
              <a:ext uri="{FF2B5EF4-FFF2-40B4-BE49-F238E27FC236}">
                <a16:creationId xmlns:a16="http://schemas.microsoft.com/office/drawing/2014/main" id="{731F1948-6516-CF16-D799-C05FAD445A74}"/>
              </a:ext>
            </a:extLst>
          </p:cNvPr>
          <p:cNvSpPr txBox="1"/>
          <p:nvPr/>
        </p:nvSpPr>
        <p:spPr>
          <a:xfrm>
            <a:off x="10129144" y="6893111"/>
            <a:ext cx="2068105" cy="442943"/>
          </a:xfrm>
          <a:prstGeom prst="rect">
            <a:avLst/>
          </a:prstGeom>
          <a:solidFill>
            <a:srgbClr val="5899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2000" b="1" kern="0" dirty="0">
                <a:solidFill>
                  <a:srgbClr val="FFFFFF"/>
                </a:solidFill>
                <a:ea typeface="Fira Sans Extra Condensed"/>
                <a:cs typeface="Fira Sans Extra Condensed"/>
                <a:sym typeface="Fira Sans Extra Condensed"/>
              </a:rPr>
              <a:t>3,9 Tage / Wo</a:t>
            </a:r>
            <a:endParaRPr sz="2000" b="1" kern="0" dirty="0">
              <a:solidFill>
                <a:srgbClr val="FFFFFF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1" name="Google Shape;2765;p44">
            <a:extLst>
              <a:ext uri="{FF2B5EF4-FFF2-40B4-BE49-F238E27FC236}">
                <a16:creationId xmlns:a16="http://schemas.microsoft.com/office/drawing/2014/main" id="{69E3CD12-91F4-9960-23AF-A4D69573279E}"/>
              </a:ext>
            </a:extLst>
          </p:cNvPr>
          <p:cNvSpPr txBox="1"/>
          <p:nvPr/>
        </p:nvSpPr>
        <p:spPr>
          <a:xfrm>
            <a:off x="12948542" y="5968434"/>
            <a:ext cx="2068105" cy="788585"/>
          </a:xfrm>
          <a:prstGeom prst="rect">
            <a:avLst/>
          </a:prstGeom>
          <a:solidFill>
            <a:srgbClr val="3ACE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2400" b="1" kern="0" dirty="0">
                <a:solidFill>
                  <a:srgbClr val="FFFFFF"/>
                </a:solidFill>
                <a:ea typeface="Fira Sans Extra Condensed"/>
                <a:cs typeface="Fira Sans Extra Condensed"/>
                <a:sym typeface="Fira Sans Extra Condensed"/>
              </a:rPr>
              <a:t>… unterwegs</a:t>
            </a:r>
            <a:endParaRPr sz="2400" b="1" kern="0" dirty="0">
              <a:solidFill>
                <a:srgbClr val="FFFFFF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3" name="Google Shape;2767;p44">
            <a:extLst>
              <a:ext uri="{FF2B5EF4-FFF2-40B4-BE49-F238E27FC236}">
                <a16:creationId xmlns:a16="http://schemas.microsoft.com/office/drawing/2014/main" id="{88CED2D2-DA25-7D1A-F49A-3442F80E2F57}"/>
              </a:ext>
            </a:extLst>
          </p:cNvPr>
          <p:cNvSpPr txBox="1"/>
          <p:nvPr/>
        </p:nvSpPr>
        <p:spPr>
          <a:xfrm>
            <a:off x="12948542" y="6893111"/>
            <a:ext cx="2068105" cy="442943"/>
          </a:xfrm>
          <a:prstGeom prst="rect">
            <a:avLst/>
          </a:prstGeom>
          <a:solidFill>
            <a:srgbClr val="3AC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2000" b="1" kern="0" dirty="0">
                <a:solidFill>
                  <a:srgbClr val="FFFFFF"/>
                </a:solidFill>
                <a:ea typeface="Fira Sans Extra Condensed"/>
                <a:cs typeface="Fira Sans Extra Condensed"/>
                <a:sym typeface="Fira Sans Extra Condensed"/>
              </a:rPr>
              <a:t>0,7 Tage / Wo</a:t>
            </a:r>
            <a:endParaRPr sz="2000" b="1" kern="0" dirty="0">
              <a:solidFill>
                <a:srgbClr val="FFFFFF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4" name="Google Shape;2787;p44">
            <a:extLst>
              <a:ext uri="{FF2B5EF4-FFF2-40B4-BE49-F238E27FC236}">
                <a16:creationId xmlns:a16="http://schemas.microsoft.com/office/drawing/2014/main" id="{0676D2A3-D7C0-2ECE-6A66-FD69A49152A6}"/>
              </a:ext>
            </a:extLst>
          </p:cNvPr>
          <p:cNvSpPr/>
          <p:nvPr/>
        </p:nvSpPr>
        <p:spPr>
          <a:xfrm>
            <a:off x="13877048" y="7471839"/>
            <a:ext cx="172500" cy="172500"/>
          </a:xfrm>
          <a:prstGeom prst="rect">
            <a:avLst/>
          </a:prstGeom>
          <a:solidFill>
            <a:srgbClr val="FFFFFF"/>
          </a:solidFill>
          <a:ln w="19050">
            <a:solidFill>
              <a:srgbClr val="3ACEB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55" name="Google Shape;2788;p44">
            <a:extLst>
              <a:ext uri="{FF2B5EF4-FFF2-40B4-BE49-F238E27FC236}">
                <a16:creationId xmlns:a16="http://schemas.microsoft.com/office/drawing/2014/main" id="{D10A893D-3167-56FE-5765-AB960937395B}"/>
              </a:ext>
            </a:extLst>
          </p:cNvPr>
          <p:cNvSpPr/>
          <p:nvPr/>
        </p:nvSpPr>
        <p:spPr>
          <a:xfrm>
            <a:off x="14162769" y="7471539"/>
            <a:ext cx="172500" cy="17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3AC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2789;p44">
            <a:extLst>
              <a:ext uri="{FF2B5EF4-FFF2-40B4-BE49-F238E27FC236}">
                <a16:creationId xmlns:a16="http://schemas.microsoft.com/office/drawing/2014/main" id="{58EFAE6F-4E58-A9C8-CD52-45A681FB3378}"/>
              </a:ext>
            </a:extLst>
          </p:cNvPr>
          <p:cNvSpPr/>
          <p:nvPr/>
        </p:nvSpPr>
        <p:spPr>
          <a:xfrm>
            <a:off x="14451451" y="7471839"/>
            <a:ext cx="172500" cy="17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3AC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2797;p44">
            <a:extLst>
              <a:ext uri="{FF2B5EF4-FFF2-40B4-BE49-F238E27FC236}">
                <a16:creationId xmlns:a16="http://schemas.microsoft.com/office/drawing/2014/main" id="{882C83EB-579B-BC64-625B-C770E91DCC4D}"/>
              </a:ext>
            </a:extLst>
          </p:cNvPr>
          <p:cNvSpPr txBox="1"/>
          <p:nvPr/>
        </p:nvSpPr>
        <p:spPr>
          <a:xfrm>
            <a:off x="10027233" y="7655281"/>
            <a:ext cx="2385434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de-AT" kern="0" dirty="0">
                <a:solidFill>
                  <a:srgbClr val="000000"/>
                </a:solidFill>
                <a:ea typeface="Fira Sans Extra Condensed SemiBold"/>
                <a:cs typeface="Fira Sans Extra Condensed SemiBold"/>
                <a:sym typeface="Fira Sans Extra Condensed SemiBold"/>
              </a:rPr>
              <a:t>… m</a:t>
            </a:r>
            <a:r>
              <a:rPr lang="en" kern="0" dirty="0">
                <a:solidFill>
                  <a:srgbClr val="000000"/>
                </a:solidFill>
                <a:ea typeface="Fira Sans Extra Condensed SemiBold"/>
                <a:cs typeface="Fira Sans Extra Condensed SemiBold"/>
                <a:sym typeface="Fira Sans Extra Condensed SemiBold"/>
              </a:rPr>
              <a:t>it Erfüllung der WHO-Bewegungs-empfehlungen</a:t>
            </a:r>
            <a:endParaRPr kern="0" dirty="0">
              <a:solidFill>
                <a:srgbClr val="000000"/>
              </a:solidFill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58" name="Google Shape;2798;p44">
            <a:extLst>
              <a:ext uri="{FF2B5EF4-FFF2-40B4-BE49-F238E27FC236}">
                <a16:creationId xmlns:a16="http://schemas.microsoft.com/office/drawing/2014/main" id="{C4B4AD02-0EE7-74DE-5ABF-1E6655FFFA80}"/>
              </a:ext>
            </a:extLst>
          </p:cNvPr>
          <p:cNvSpPr txBox="1"/>
          <p:nvPr/>
        </p:nvSpPr>
        <p:spPr>
          <a:xfrm>
            <a:off x="12846633" y="7655281"/>
            <a:ext cx="2393367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de-AT" kern="0" dirty="0">
                <a:solidFill>
                  <a:srgbClr val="000000"/>
                </a:solidFill>
                <a:ea typeface="Fira Sans Extra Condensed SemiBold"/>
                <a:cs typeface="Fira Sans Extra Condensed SemiBold"/>
                <a:sym typeface="Fira Sans Extra Condensed SemiBold"/>
              </a:rPr>
              <a:t>… mit Erfüllung der WHO-Bewegungs-empfehlungen</a:t>
            </a:r>
          </a:p>
        </p:txBody>
      </p:sp>
      <p:cxnSp>
        <p:nvCxnSpPr>
          <p:cNvPr id="559" name="Google Shape;2800;p44">
            <a:extLst>
              <a:ext uri="{FF2B5EF4-FFF2-40B4-BE49-F238E27FC236}">
                <a16:creationId xmlns:a16="http://schemas.microsoft.com/office/drawing/2014/main" id="{451E8658-1B4E-BF10-A889-3CD9C2FB4E13}"/>
              </a:ext>
            </a:extLst>
          </p:cNvPr>
          <p:cNvCxnSpPr>
            <a:stCxn id="541" idx="3"/>
            <a:endCxn id="540" idx="1"/>
          </p:cNvCxnSpPr>
          <p:nvPr/>
        </p:nvCxnSpPr>
        <p:spPr>
          <a:xfrm>
            <a:off x="11902256" y="5080005"/>
            <a:ext cx="1453654" cy="0"/>
          </a:xfrm>
          <a:prstGeom prst="straightConnector1">
            <a:avLst/>
          </a:prstGeom>
          <a:noFill/>
          <a:ln w="19050" cap="flat" cmpd="sng">
            <a:solidFill>
              <a:srgbClr val="009E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0" name="Google Shape;2787;p44">
            <a:extLst>
              <a:ext uri="{FF2B5EF4-FFF2-40B4-BE49-F238E27FC236}">
                <a16:creationId xmlns:a16="http://schemas.microsoft.com/office/drawing/2014/main" id="{A0AEE82B-F738-A00E-2F1C-EFC2246C1B00}"/>
              </a:ext>
            </a:extLst>
          </p:cNvPr>
          <p:cNvSpPr/>
          <p:nvPr/>
        </p:nvSpPr>
        <p:spPr>
          <a:xfrm>
            <a:off x="13013962" y="7471539"/>
            <a:ext cx="172500" cy="172500"/>
          </a:xfrm>
          <a:prstGeom prst="rect">
            <a:avLst/>
          </a:prstGeom>
          <a:solidFill>
            <a:srgbClr val="FFFFFF"/>
          </a:solidFill>
          <a:ln w="19050">
            <a:solidFill>
              <a:srgbClr val="3ACEB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61" name="Google Shape;2787;p44">
            <a:extLst>
              <a:ext uri="{FF2B5EF4-FFF2-40B4-BE49-F238E27FC236}">
                <a16:creationId xmlns:a16="http://schemas.microsoft.com/office/drawing/2014/main" id="{BC041A20-5FE6-BD29-9017-9F52539B9EAD}"/>
              </a:ext>
            </a:extLst>
          </p:cNvPr>
          <p:cNvSpPr/>
          <p:nvPr/>
        </p:nvSpPr>
        <p:spPr>
          <a:xfrm>
            <a:off x="13311228" y="7479029"/>
            <a:ext cx="172500" cy="172500"/>
          </a:xfrm>
          <a:prstGeom prst="rect">
            <a:avLst/>
          </a:prstGeom>
          <a:solidFill>
            <a:srgbClr val="FFFFFF"/>
          </a:solidFill>
          <a:ln w="19050">
            <a:solidFill>
              <a:srgbClr val="3ACEB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62" name="Google Shape;2787;p44">
            <a:extLst>
              <a:ext uri="{FF2B5EF4-FFF2-40B4-BE49-F238E27FC236}">
                <a16:creationId xmlns:a16="http://schemas.microsoft.com/office/drawing/2014/main" id="{44D5EF55-0A43-CCE7-DF72-568465CBA970}"/>
              </a:ext>
            </a:extLst>
          </p:cNvPr>
          <p:cNvSpPr/>
          <p:nvPr/>
        </p:nvSpPr>
        <p:spPr>
          <a:xfrm>
            <a:off x="13588366" y="7471839"/>
            <a:ext cx="172500" cy="172500"/>
          </a:xfrm>
          <a:prstGeom prst="rect">
            <a:avLst/>
          </a:prstGeom>
          <a:solidFill>
            <a:srgbClr val="FFFFFF"/>
          </a:solidFill>
          <a:ln w="19050">
            <a:solidFill>
              <a:srgbClr val="3ACEB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63" name="Google Shape;2789;p44">
            <a:extLst>
              <a:ext uri="{FF2B5EF4-FFF2-40B4-BE49-F238E27FC236}">
                <a16:creationId xmlns:a16="http://schemas.microsoft.com/office/drawing/2014/main" id="{A6E295B7-6848-E48B-241E-9FC6C4C9262C}"/>
              </a:ext>
            </a:extLst>
          </p:cNvPr>
          <p:cNvSpPr/>
          <p:nvPr/>
        </p:nvSpPr>
        <p:spPr>
          <a:xfrm>
            <a:off x="14744149" y="7471839"/>
            <a:ext cx="172500" cy="17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3AC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2787;p44">
            <a:extLst>
              <a:ext uri="{FF2B5EF4-FFF2-40B4-BE49-F238E27FC236}">
                <a16:creationId xmlns:a16="http://schemas.microsoft.com/office/drawing/2014/main" id="{304741C1-3DC6-3CA5-CEBC-C4A72C941C7D}"/>
              </a:ext>
            </a:extLst>
          </p:cNvPr>
          <p:cNvSpPr/>
          <p:nvPr/>
        </p:nvSpPr>
        <p:spPr>
          <a:xfrm>
            <a:off x="13018542" y="7471539"/>
            <a:ext cx="104794" cy="172500"/>
          </a:xfrm>
          <a:prstGeom prst="rect">
            <a:avLst/>
          </a:prstGeom>
          <a:solidFill>
            <a:srgbClr val="3ACEBE"/>
          </a:solidFill>
          <a:ln w="1905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2787;p44">
            <a:extLst>
              <a:ext uri="{FF2B5EF4-FFF2-40B4-BE49-F238E27FC236}">
                <a16:creationId xmlns:a16="http://schemas.microsoft.com/office/drawing/2014/main" id="{7A26ACA0-9257-B8A1-EEC0-57F30097A6C1}"/>
              </a:ext>
            </a:extLst>
          </p:cNvPr>
          <p:cNvSpPr/>
          <p:nvPr/>
        </p:nvSpPr>
        <p:spPr>
          <a:xfrm>
            <a:off x="11055394" y="7474364"/>
            <a:ext cx="172500" cy="172500"/>
          </a:xfrm>
          <a:prstGeom prst="rect">
            <a:avLst/>
          </a:prstGeom>
          <a:solidFill>
            <a:srgbClr val="FFFFFF"/>
          </a:solidFill>
          <a:ln w="19050">
            <a:solidFill>
              <a:srgbClr val="5899B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66" name="Google Shape;2788;p44">
            <a:extLst>
              <a:ext uri="{FF2B5EF4-FFF2-40B4-BE49-F238E27FC236}">
                <a16:creationId xmlns:a16="http://schemas.microsoft.com/office/drawing/2014/main" id="{149BB3D4-B03F-EC9A-5C85-9BBBA8D9C2A9}"/>
              </a:ext>
            </a:extLst>
          </p:cNvPr>
          <p:cNvSpPr/>
          <p:nvPr/>
        </p:nvSpPr>
        <p:spPr>
          <a:xfrm>
            <a:off x="11341115" y="7474064"/>
            <a:ext cx="172500" cy="17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899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2789;p44">
            <a:extLst>
              <a:ext uri="{FF2B5EF4-FFF2-40B4-BE49-F238E27FC236}">
                <a16:creationId xmlns:a16="http://schemas.microsoft.com/office/drawing/2014/main" id="{5CF3DE89-6CD4-9D79-0210-D5F70D122ED8}"/>
              </a:ext>
            </a:extLst>
          </p:cNvPr>
          <p:cNvSpPr/>
          <p:nvPr/>
        </p:nvSpPr>
        <p:spPr>
          <a:xfrm>
            <a:off x="11629797" y="7474364"/>
            <a:ext cx="172500" cy="17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899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2787;p44">
            <a:extLst>
              <a:ext uri="{FF2B5EF4-FFF2-40B4-BE49-F238E27FC236}">
                <a16:creationId xmlns:a16="http://schemas.microsoft.com/office/drawing/2014/main" id="{AB38D5F0-723D-771A-B354-52782EEAF469}"/>
              </a:ext>
            </a:extLst>
          </p:cNvPr>
          <p:cNvSpPr/>
          <p:nvPr/>
        </p:nvSpPr>
        <p:spPr>
          <a:xfrm>
            <a:off x="10192308" y="7474064"/>
            <a:ext cx="172500" cy="172500"/>
          </a:xfrm>
          <a:prstGeom prst="rect">
            <a:avLst/>
          </a:prstGeom>
          <a:solidFill>
            <a:srgbClr val="5899B3"/>
          </a:solidFill>
          <a:ln w="19050">
            <a:solidFill>
              <a:srgbClr val="5899B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2787;p44">
            <a:extLst>
              <a:ext uri="{FF2B5EF4-FFF2-40B4-BE49-F238E27FC236}">
                <a16:creationId xmlns:a16="http://schemas.microsoft.com/office/drawing/2014/main" id="{61A47B1A-4C7D-8B61-085A-C7DF26669545}"/>
              </a:ext>
            </a:extLst>
          </p:cNvPr>
          <p:cNvSpPr/>
          <p:nvPr/>
        </p:nvSpPr>
        <p:spPr>
          <a:xfrm>
            <a:off x="10480990" y="7474064"/>
            <a:ext cx="172500" cy="172500"/>
          </a:xfrm>
          <a:prstGeom prst="rect">
            <a:avLst/>
          </a:prstGeom>
          <a:solidFill>
            <a:srgbClr val="5899B3"/>
          </a:solidFill>
          <a:ln w="19050">
            <a:solidFill>
              <a:srgbClr val="5899B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2787;p44">
            <a:extLst>
              <a:ext uri="{FF2B5EF4-FFF2-40B4-BE49-F238E27FC236}">
                <a16:creationId xmlns:a16="http://schemas.microsoft.com/office/drawing/2014/main" id="{17667ECB-8A56-1266-94BB-F2F82DB2D320}"/>
              </a:ext>
            </a:extLst>
          </p:cNvPr>
          <p:cNvSpPr/>
          <p:nvPr/>
        </p:nvSpPr>
        <p:spPr>
          <a:xfrm>
            <a:off x="10766712" y="7474364"/>
            <a:ext cx="172500" cy="172500"/>
          </a:xfrm>
          <a:prstGeom prst="rect">
            <a:avLst/>
          </a:prstGeom>
          <a:solidFill>
            <a:srgbClr val="5899B3"/>
          </a:solidFill>
          <a:ln w="19050">
            <a:solidFill>
              <a:srgbClr val="5899B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2789;p44">
            <a:extLst>
              <a:ext uri="{FF2B5EF4-FFF2-40B4-BE49-F238E27FC236}">
                <a16:creationId xmlns:a16="http://schemas.microsoft.com/office/drawing/2014/main" id="{5F3CD8A4-8983-801E-443D-C84371EEBF74}"/>
              </a:ext>
            </a:extLst>
          </p:cNvPr>
          <p:cNvSpPr/>
          <p:nvPr/>
        </p:nvSpPr>
        <p:spPr>
          <a:xfrm>
            <a:off x="11922495" y="7474364"/>
            <a:ext cx="172500" cy="17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899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2787;p44">
            <a:extLst>
              <a:ext uri="{FF2B5EF4-FFF2-40B4-BE49-F238E27FC236}">
                <a16:creationId xmlns:a16="http://schemas.microsoft.com/office/drawing/2014/main" id="{60F0C5F5-173B-5E05-186D-68463618F6B5}"/>
              </a:ext>
            </a:extLst>
          </p:cNvPr>
          <p:cNvSpPr/>
          <p:nvPr/>
        </p:nvSpPr>
        <p:spPr>
          <a:xfrm>
            <a:off x="11067417" y="7471539"/>
            <a:ext cx="147600" cy="172500"/>
          </a:xfrm>
          <a:prstGeom prst="rect">
            <a:avLst/>
          </a:prstGeom>
          <a:solidFill>
            <a:srgbClr val="5899B3"/>
          </a:solidFill>
          <a:ln w="1905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6" name="Google Shape;2767;p44">
            <a:extLst>
              <a:ext uri="{FF2B5EF4-FFF2-40B4-BE49-F238E27FC236}">
                <a16:creationId xmlns:a16="http://schemas.microsoft.com/office/drawing/2014/main" id="{1BFEE060-12AE-94FF-52B5-45AC961D713C}"/>
              </a:ext>
            </a:extLst>
          </p:cNvPr>
          <p:cNvSpPr txBox="1"/>
          <p:nvPr/>
        </p:nvSpPr>
        <p:spPr>
          <a:xfrm>
            <a:off x="15844142" y="6893449"/>
            <a:ext cx="2068105" cy="442943"/>
          </a:xfrm>
          <a:prstGeom prst="rect">
            <a:avLst/>
          </a:prstGeom>
          <a:solidFill>
            <a:srgbClr val="FF00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2000" b="1" kern="0" dirty="0">
                <a:solidFill>
                  <a:srgbClr val="FFFFFF"/>
                </a:solidFill>
                <a:ea typeface="Fira Sans Extra Condensed"/>
                <a:cs typeface="Fira Sans Extra Condensed"/>
                <a:sym typeface="Fira Sans Extra Condensed"/>
              </a:rPr>
              <a:t>4,6 Tage / Wo</a:t>
            </a:r>
            <a:endParaRPr sz="2000" b="1" kern="0" dirty="0">
              <a:solidFill>
                <a:srgbClr val="FFFFFF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7" name="Google Shape;2787;p44">
            <a:extLst>
              <a:ext uri="{FF2B5EF4-FFF2-40B4-BE49-F238E27FC236}">
                <a16:creationId xmlns:a16="http://schemas.microsoft.com/office/drawing/2014/main" id="{DF7519F2-CDB3-F6E0-9CB6-5641010F0716}"/>
              </a:ext>
            </a:extLst>
          </p:cNvPr>
          <p:cNvSpPr/>
          <p:nvPr/>
        </p:nvSpPr>
        <p:spPr>
          <a:xfrm>
            <a:off x="16772648" y="7472177"/>
            <a:ext cx="172500" cy="172500"/>
          </a:xfrm>
          <a:prstGeom prst="rect">
            <a:avLst/>
          </a:prstGeom>
          <a:solidFill>
            <a:srgbClr val="FF0083"/>
          </a:solidFill>
          <a:ln w="19050">
            <a:solidFill>
              <a:srgbClr val="FF008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8" name="Google Shape;2788;p44">
            <a:extLst>
              <a:ext uri="{FF2B5EF4-FFF2-40B4-BE49-F238E27FC236}">
                <a16:creationId xmlns:a16="http://schemas.microsoft.com/office/drawing/2014/main" id="{48A384A1-81BF-8DCC-2CD4-004CD521A702}"/>
              </a:ext>
            </a:extLst>
          </p:cNvPr>
          <p:cNvSpPr/>
          <p:nvPr/>
        </p:nvSpPr>
        <p:spPr>
          <a:xfrm>
            <a:off x="17058369" y="7471877"/>
            <a:ext cx="172500" cy="17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9" name="Google Shape;2789;p44">
            <a:extLst>
              <a:ext uri="{FF2B5EF4-FFF2-40B4-BE49-F238E27FC236}">
                <a16:creationId xmlns:a16="http://schemas.microsoft.com/office/drawing/2014/main" id="{F012411D-E749-FE63-2CBE-F48606F7E6A2}"/>
              </a:ext>
            </a:extLst>
          </p:cNvPr>
          <p:cNvSpPr/>
          <p:nvPr/>
        </p:nvSpPr>
        <p:spPr>
          <a:xfrm>
            <a:off x="17347051" y="7472177"/>
            <a:ext cx="172500" cy="17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0" name="Google Shape;2798;p44">
            <a:extLst>
              <a:ext uri="{FF2B5EF4-FFF2-40B4-BE49-F238E27FC236}">
                <a16:creationId xmlns:a16="http://schemas.microsoft.com/office/drawing/2014/main" id="{F6871B92-8D53-A459-60D9-DF7CF3BD9B30}"/>
              </a:ext>
            </a:extLst>
          </p:cNvPr>
          <p:cNvSpPr txBox="1"/>
          <p:nvPr/>
        </p:nvSpPr>
        <p:spPr>
          <a:xfrm>
            <a:off x="15742233" y="7655619"/>
            <a:ext cx="2393367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de-AT" kern="0" dirty="0">
                <a:solidFill>
                  <a:srgbClr val="000000"/>
                </a:solidFill>
                <a:ea typeface="Fira Sans Extra Condensed SemiBold"/>
                <a:cs typeface="Fira Sans Extra Condensed SemiBold"/>
                <a:sym typeface="Fira Sans Extra Condensed SemiBold"/>
              </a:rPr>
              <a:t>… mit Erfüllung der WHO-Bewegungs-empfehlungen</a:t>
            </a:r>
          </a:p>
        </p:txBody>
      </p:sp>
      <p:sp>
        <p:nvSpPr>
          <p:cNvPr id="581" name="Google Shape;2787;p44">
            <a:extLst>
              <a:ext uri="{FF2B5EF4-FFF2-40B4-BE49-F238E27FC236}">
                <a16:creationId xmlns:a16="http://schemas.microsoft.com/office/drawing/2014/main" id="{968724C1-E4DB-D840-3663-ADDC41307A3C}"/>
              </a:ext>
            </a:extLst>
          </p:cNvPr>
          <p:cNvSpPr/>
          <p:nvPr/>
        </p:nvSpPr>
        <p:spPr>
          <a:xfrm>
            <a:off x="15909562" y="7471877"/>
            <a:ext cx="172500" cy="172500"/>
          </a:xfrm>
          <a:prstGeom prst="rect">
            <a:avLst/>
          </a:prstGeom>
          <a:solidFill>
            <a:srgbClr val="FF0083"/>
          </a:solidFill>
          <a:ln w="19050">
            <a:solidFill>
              <a:srgbClr val="FF008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2" name="Google Shape;2787;p44">
            <a:extLst>
              <a:ext uri="{FF2B5EF4-FFF2-40B4-BE49-F238E27FC236}">
                <a16:creationId xmlns:a16="http://schemas.microsoft.com/office/drawing/2014/main" id="{61F5A2D5-C32A-90EE-2F67-FE74DC9932F0}"/>
              </a:ext>
            </a:extLst>
          </p:cNvPr>
          <p:cNvSpPr/>
          <p:nvPr/>
        </p:nvSpPr>
        <p:spPr>
          <a:xfrm>
            <a:off x="16198244" y="7471877"/>
            <a:ext cx="172500" cy="172500"/>
          </a:xfrm>
          <a:prstGeom prst="rect">
            <a:avLst/>
          </a:prstGeom>
          <a:solidFill>
            <a:srgbClr val="FF0083"/>
          </a:solidFill>
          <a:ln w="19050">
            <a:solidFill>
              <a:srgbClr val="FF008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3" name="Google Shape;2787;p44">
            <a:extLst>
              <a:ext uri="{FF2B5EF4-FFF2-40B4-BE49-F238E27FC236}">
                <a16:creationId xmlns:a16="http://schemas.microsoft.com/office/drawing/2014/main" id="{D4A56E83-C279-D7B4-2AE7-BC3B5304653A}"/>
              </a:ext>
            </a:extLst>
          </p:cNvPr>
          <p:cNvSpPr/>
          <p:nvPr/>
        </p:nvSpPr>
        <p:spPr>
          <a:xfrm>
            <a:off x="16483966" y="7472177"/>
            <a:ext cx="172500" cy="172500"/>
          </a:xfrm>
          <a:prstGeom prst="rect">
            <a:avLst/>
          </a:prstGeom>
          <a:solidFill>
            <a:srgbClr val="FF0083"/>
          </a:solidFill>
          <a:ln w="19050">
            <a:solidFill>
              <a:srgbClr val="FF008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4" name="Google Shape;2789;p44">
            <a:extLst>
              <a:ext uri="{FF2B5EF4-FFF2-40B4-BE49-F238E27FC236}">
                <a16:creationId xmlns:a16="http://schemas.microsoft.com/office/drawing/2014/main" id="{8B400593-8CFF-2187-D64C-BFA882729D58}"/>
              </a:ext>
            </a:extLst>
          </p:cNvPr>
          <p:cNvSpPr/>
          <p:nvPr/>
        </p:nvSpPr>
        <p:spPr>
          <a:xfrm>
            <a:off x="17639749" y="7472177"/>
            <a:ext cx="172500" cy="17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5" name="Google Shape;2787;p44">
            <a:extLst>
              <a:ext uri="{FF2B5EF4-FFF2-40B4-BE49-F238E27FC236}">
                <a16:creationId xmlns:a16="http://schemas.microsoft.com/office/drawing/2014/main" id="{0908A29A-2517-9CEF-9756-A1055230207F}"/>
              </a:ext>
            </a:extLst>
          </p:cNvPr>
          <p:cNvSpPr/>
          <p:nvPr/>
        </p:nvSpPr>
        <p:spPr>
          <a:xfrm>
            <a:off x="17062979" y="7474702"/>
            <a:ext cx="97200" cy="172500"/>
          </a:xfrm>
          <a:prstGeom prst="rect">
            <a:avLst/>
          </a:prstGeom>
          <a:solidFill>
            <a:srgbClr val="FF0083"/>
          </a:solidFill>
          <a:ln w="1905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86" name="Google Shape;1675;p35">
            <a:extLst>
              <a:ext uri="{FF2B5EF4-FFF2-40B4-BE49-F238E27FC236}">
                <a16:creationId xmlns:a16="http://schemas.microsoft.com/office/drawing/2014/main" id="{1418751A-D480-DCAB-6362-DF7407576AFB}"/>
              </a:ext>
            </a:extLst>
          </p:cNvPr>
          <p:cNvGrpSpPr/>
          <p:nvPr/>
        </p:nvGrpSpPr>
        <p:grpSpPr>
          <a:xfrm>
            <a:off x="10769797" y="4574409"/>
            <a:ext cx="740703" cy="1074797"/>
            <a:chOff x="-1951768" y="3014797"/>
            <a:chExt cx="717812" cy="1028521"/>
          </a:xfrm>
        </p:grpSpPr>
        <p:sp>
          <p:nvSpPr>
            <p:cNvPr id="587" name="Google Shape;1676;p35">
              <a:extLst>
                <a:ext uri="{FF2B5EF4-FFF2-40B4-BE49-F238E27FC236}">
                  <a16:creationId xmlns:a16="http://schemas.microsoft.com/office/drawing/2014/main" id="{F10BBA00-DC77-C982-7B63-AE3CE2ED23F9}"/>
                </a:ext>
              </a:extLst>
            </p:cNvPr>
            <p:cNvSpPr/>
            <p:nvPr/>
          </p:nvSpPr>
          <p:spPr>
            <a:xfrm>
              <a:off x="-1951768" y="3336539"/>
              <a:ext cx="696529" cy="459836"/>
            </a:xfrm>
            <a:custGeom>
              <a:avLst/>
              <a:gdLst/>
              <a:ahLst/>
              <a:cxnLst/>
              <a:rect l="l" t="t" r="r" b="b"/>
              <a:pathLst>
                <a:path w="11874" h="7839" extrusionOk="0">
                  <a:moveTo>
                    <a:pt x="3983" y="0"/>
                  </a:moveTo>
                  <a:cubicBezTo>
                    <a:pt x="3261" y="21"/>
                    <a:pt x="2325" y="1340"/>
                    <a:pt x="1488" y="2829"/>
                  </a:cubicBezTo>
                  <a:cubicBezTo>
                    <a:pt x="664" y="4325"/>
                    <a:pt x="4" y="5983"/>
                    <a:pt x="0" y="6745"/>
                  </a:cubicBezTo>
                  <a:cubicBezTo>
                    <a:pt x="0" y="6807"/>
                    <a:pt x="4" y="6865"/>
                    <a:pt x="17" y="6918"/>
                  </a:cubicBezTo>
                  <a:cubicBezTo>
                    <a:pt x="138" y="7545"/>
                    <a:pt x="777" y="7838"/>
                    <a:pt x="1563" y="7838"/>
                  </a:cubicBezTo>
                  <a:cubicBezTo>
                    <a:pt x="1579" y="7838"/>
                    <a:pt x="1596" y="7838"/>
                    <a:pt x="1612" y="7838"/>
                  </a:cubicBezTo>
                  <a:lnTo>
                    <a:pt x="1620" y="7838"/>
                  </a:lnTo>
                  <a:cubicBezTo>
                    <a:pt x="2548" y="7834"/>
                    <a:pt x="3702" y="7463"/>
                    <a:pt x="4593" y="6741"/>
                  </a:cubicBezTo>
                  <a:cubicBezTo>
                    <a:pt x="5405" y="6081"/>
                    <a:pt x="7227" y="4939"/>
                    <a:pt x="8835" y="3830"/>
                  </a:cubicBezTo>
                  <a:cubicBezTo>
                    <a:pt x="9639" y="3278"/>
                    <a:pt x="10390" y="2734"/>
                    <a:pt x="10946" y="2260"/>
                  </a:cubicBezTo>
                  <a:cubicBezTo>
                    <a:pt x="11499" y="1777"/>
                    <a:pt x="11866" y="1398"/>
                    <a:pt x="11874" y="1072"/>
                  </a:cubicBezTo>
                  <a:lnTo>
                    <a:pt x="11804" y="1072"/>
                  </a:lnTo>
                  <a:lnTo>
                    <a:pt x="11870" y="1097"/>
                  </a:lnTo>
                  <a:lnTo>
                    <a:pt x="11870" y="1097"/>
                  </a:lnTo>
                  <a:lnTo>
                    <a:pt x="11721" y="1047"/>
                  </a:lnTo>
                  <a:cubicBezTo>
                    <a:pt x="11709" y="1076"/>
                    <a:pt x="11721" y="1076"/>
                    <a:pt x="11713" y="1076"/>
                  </a:cubicBezTo>
                  <a:cubicBezTo>
                    <a:pt x="11726" y="1274"/>
                    <a:pt x="11392" y="1682"/>
                    <a:pt x="10839" y="2144"/>
                  </a:cubicBezTo>
                  <a:cubicBezTo>
                    <a:pt x="9194" y="3550"/>
                    <a:pt x="5731" y="5624"/>
                    <a:pt x="4490" y="6630"/>
                  </a:cubicBezTo>
                  <a:cubicBezTo>
                    <a:pt x="3628" y="7322"/>
                    <a:pt x="2498" y="7689"/>
                    <a:pt x="1612" y="7689"/>
                  </a:cubicBezTo>
                  <a:cubicBezTo>
                    <a:pt x="829" y="7689"/>
                    <a:pt x="264" y="7417"/>
                    <a:pt x="165" y="6885"/>
                  </a:cubicBezTo>
                  <a:cubicBezTo>
                    <a:pt x="161" y="6844"/>
                    <a:pt x="157" y="6799"/>
                    <a:pt x="157" y="6745"/>
                  </a:cubicBezTo>
                  <a:cubicBezTo>
                    <a:pt x="148" y="6057"/>
                    <a:pt x="808" y="4375"/>
                    <a:pt x="1624" y="2903"/>
                  </a:cubicBezTo>
                  <a:cubicBezTo>
                    <a:pt x="2420" y="1439"/>
                    <a:pt x="3420" y="156"/>
                    <a:pt x="3965" y="156"/>
                  </a:cubicBezTo>
                  <a:cubicBezTo>
                    <a:pt x="3971" y="156"/>
                    <a:pt x="3977" y="157"/>
                    <a:pt x="3983" y="157"/>
                  </a:cubicBezTo>
                  <a:cubicBezTo>
                    <a:pt x="4045" y="157"/>
                    <a:pt x="4098" y="165"/>
                    <a:pt x="4148" y="198"/>
                  </a:cubicBezTo>
                  <a:lnTo>
                    <a:pt x="4226" y="62"/>
                  </a:lnTo>
                  <a:cubicBezTo>
                    <a:pt x="4148" y="21"/>
                    <a:pt x="4065" y="0"/>
                    <a:pt x="3983" y="0"/>
                  </a:cubicBezTo>
                  <a:close/>
                </a:path>
              </a:pathLst>
            </a:custGeom>
            <a:solidFill>
              <a:srgbClr val="FF7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1677;p35">
              <a:extLst>
                <a:ext uri="{FF2B5EF4-FFF2-40B4-BE49-F238E27FC236}">
                  <a16:creationId xmlns:a16="http://schemas.microsoft.com/office/drawing/2014/main" id="{DC735180-9EA8-E5EA-A08F-2108B665466F}"/>
                </a:ext>
              </a:extLst>
            </p:cNvPr>
            <p:cNvSpPr/>
            <p:nvPr/>
          </p:nvSpPr>
          <p:spPr>
            <a:xfrm>
              <a:off x="-1449471" y="3257936"/>
              <a:ext cx="206366" cy="158499"/>
            </a:xfrm>
            <a:custGeom>
              <a:avLst/>
              <a:gdLst/>
              <a:ahLst/>
              <a:cxnLst/>
              <a:rect l="l" t="t" r="r" b="b"/>
              <a:pathLst>
                <a:path w="3518" h="2702" extrusionOk="0">
                  <a:moveTo>
                    <a:pt x="367" y="0"/>
                  </a:moveTo>
                  <a:cubicBezTo>
                    <a:pt x="367" y="0"/>
                    <a:pt x="17" y="314"/>
                    <a:pt x="9" y="458"/>
                  </a:cubicBezTo>
                  <a:cubicBezTo>
                    <a:pt x="0" y="602"/>
                    <a:pt x="330" y="1196"/>
                    <a:pt x="718" y="1410"/>
                  </a:cubicBezTo>
                  <a:cubicBezTo>
                    <a:pt x="1105" y="1629"/>
                    <a:pt x="2519" y="2185"/>
                    <a:pt x="2635" y="2256"/>
                  </a:cubicBezTo>
                  <a:cubicBezTo>
                    <a:pt x="2750" y="2330"/>
                    <a:pt x="2804" y="2552"/>
                    <a:pt x="2804" y="2622"/>
                  </a:cubicBezTo>
                  <a:cubicBezTo>
                    <a:pt x="2804" y="2674"/>
                    <a:pt x="2900" y="2701"/>
                    <a:pt x="3015" y="2701"/>
                  </a:cubicBezTo>
                  <a:cubicBezTo>
                    <a:pt x="3067" y="2701"/>
                    <a:pt x="3123" y="2696"/>
                    <a:pt x="3175" y="2684"/>
                  </a:cubicBezTo>
                  <a:cubicBezTo>
                    <a:pt x="3253" y="2672"/>
                    <a:pt x="3117" y="2569"/>
                    <a:pt x="3130" y="2458"/>
                  </a:cubicBezTo>
                  <a:cubicBezTo>
                    <a:pt x="3150" y="2350"/>
                    <a:pt x="3204" y="2280"/>
                    <a:pt x="3204" y="2280"/>
                  </a:cubicBezTo>
                  <a:cubicBezTo>
                    <a:pt x="3204" y="2280"/>
                    <a:pt x="3357" y="2358"/>
                    <a:pt x="3435" y="2358"/>
                  </a:cubicBezTo>
                  <a:cubicBezTo>
                    <a:pt x="3448" y="2358"/>
                    <a:pt x="3460" y="2356"/>
                    <a:pt x="3468" y="2350"/>
                  </a:cubicBezTo>
                  <a:cubicBezTo>
                    <a:pt x="3517" y="2313"/>
                    <a:pt x="3447" y="2264"/>
                    <a:pt x="3356" y="2190"/>
                  </a:cubicBezTo>
                  <a:cubicBezTo>
                    <a:pt x="3270" y="2119"/>
                    <a:pt x="3241" y="1996"/>
                    <a:pt x="3241" y="1996"/>
                  </a:cubicBezTo>
                  <a:cubicBezTo>
                    <a:pt x="3167" y="1876"/>
                    <a:pt x="2882" y="1851"/>
                    <a:pt x="2734" y="1790"/>
                  </a:cubicBezTo>
                  <a:cubicBezTo>
                    <a:pt x="2235" y="1583"/>
                    <a:pt x="1728" y="899"/>
                    <a:pt x="1324" y="561"/>
                  </a:cubicBezTo>
                  <a:lnTo>
                    <a:pt x="367" y="0"/>
                  </a:ln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1678;p35">
              <a:extLst>
                <a:ext uri="{FF2B5EF4-FFF2-40B4-BE49-F238E27FC236}">
                  <a16:creationId xmlns:a16="http://schemas.microsoft.com/office/drawing/2014/main" id="{E8ED0244-2EFD-74C0-4436-B11264218C09}"/>
                </a:ext>
              </a:extLst>
            </p:cNvPr>
            <p:cNvSpPr/>
            <p:nvPr/>
          </p:nvSpPr>
          <p:spPr>
            <a:xfrm>
              <a:off x="-1272674" y="3390915"/>
              <a:ext cx="21059" cy="17950"/>
            </a:xfrm>
            <a:custGeom>
              <a:avLst/>
              <a:gdLst/>
              <a:ahLst/>
              <a:cxnLst/>
              <a:rect l="l" t="t" r="r" b="b"/>
              <a:pathLst>
                <a:path w="359" h="306" extrusionOk="0">
                  <a:moveTo>
                    <a:pt x="144" y="1"/>
                  </a:moveTo>
                  <a:cubicBezTo>
                    <a:pt x="62" y="1"/>
                    <a:pt x="0" y="67"/>
                    <a:pt x="0" y="145"/>
                  </a:cubicBezTo>
                  <a:lnTo>
                    <a:pt x="0" y="162"/>
                  </a:lnTo>
                  <a:cubicBezTo>
                    <a:pt x="0" y="244"/>
                    <a:pt x="66" y="306"/>
                    <a:pt x="144" y="306"/>
                  </a:cubicBezTo>
                  <a:lnTo>
                    <a:pt x="215" y="306"/>
                  </a:lnTo>
                  <a:cubicBezTo>
                    <a:pt x="297" y="306"/>
                    <a:pt x="359" y="240"/>
                    <a:pt x="359" y="162"/>
                  </a:cubicBezTo>
                  <a:lnTo>
                    <a:pt x="359" y="145"/>
                  </a:lnTo>
                  <a:cubicBezTo>
                    <a:pt x="359" y="63"/>
                    <a:pt x="293" y="1"/>
                    <a:pt x="215" y="1"/>
                  </a:cubicBezTo>
                  <a:close/>
                </a:path>
              </a:pathLst>
            </a:custGeom>
            <a:solidFill>
              <a:srgbClr val="FF7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1679;p35">
              <a:extLst>
                <a:ext uri="{FF2B5EF4-FFF2-40B4-BE49-F238E27FC236}">
                  <a16:creationId xmlns:a16="http://schemas.microsoft.com/office/drawing/2014/main" id="{2016431D-ED5A-38FB-DF9D-D284685153E1}"/>
                </a:ext>
              </a:extLst>
            </p:cNvPr>
            <p:cNvSpPr/>
            <p:nvPr/>
          </p:nvSpPr>
          <p:spPr>
            <a:xfrm>
              <a:off x="-1278246" y="3397485"/>
              <a:ext cx="26866" cy="18654"/>
            </a:xfrm>
            <a:custGeom>
              <a:avLst/>
              <a:gdLst/>
              <a:ahLst/>
              <a:cxnLst/>
              <a:rect l="l" t="t" r="r" b="b"/>
              <a:pathLst>
                <a:path w="458" h="318" extrusionOk="0">
                  <a:moveTo>
                    <a:pt x="364" y="1"/>
                  </a:moveTo>
                  <a:cubicBezTo>
                    <a:pt x="319" y="1"/>
                    <a:pt x="289" y="24"/>
                    <a:pt x="289" y="74"/>
                  </a:cubicBezTo>
                  <a:cubicBezTo>
                    <a:pt x="289" y="136"/>
                    <a:pt x="314" y="194"/>
                    <a:pt x="314" y="194"/>
                  </a:cubicBezTo>
                  <a:lnTo>
                    <a:pt x="107" y="182"/>
                  </a:lnTo>
                  <a:lnTo>
                    <a:pt x="0" y="301"/>
                  </a:lnTo>
                  <a:cubicBezTo>
                    <a:pt x="66" y="301"/>
                    <a:pt x="178" y="318"/>
                    <a:pt x="264" y="318"/>
                  </a:cubicBezTo>
                  <a:cubicBezTo>
                    <a:pt x="306" y="318"/>
                    <a:pt x="342" y="314"/>
                    <a:pt x="363" y="301"/>
                  </a:cubicBezTo>
                  <a:cubicBezTo>
                    <a:pt x="425" y="264"/>
                    <a:pt x="458" y="13"/>
                    <a:pt x="396" y="4"/>
                  </a:cubicBezTo>
                  <a:cubicBezTo>
                    <a:pt x="385" y="2"/>
                    <a:pt x="374" y="1"/>
                    <a:pt x="364" y="1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1680;p35">
              <a:extLst>
                <a:ext uri="{FF2B5EF4-FFF2-40B4-BE49-F238E27FC236}">
                  <a16:creationId xmlns:a16="http://schemas.microsoft.com/office/drawing/2014/main" id="{16A6C8A1-CB56-9545-8FB0-9D6D4A1141EF}"/>
                </a:ext>
              </a:extLst>
            </p:cNvPr>
            <p:cNvSpPr/>
            <p:nvPr/>
          </p:nvSpPr>
          <p:spPr>
            <a:xfrm>
              <a:off x="-1475868" y="3728554"/>
              <a:ext cx="90747" cy="266844"/>
            </a:xfrm>
            <a:custGeom>
              <a:avLst/>
              <a:gdLst/>
              <a:ahLst/>
              <a:cxnLst/>
              <a:rect l="l" t="t" r="r" b="b"/>
              <a:pathLst>
                <a:path w="1547" h="4549" extrusionOk="0">
                  <a:moveTo>
                    <a:pt x="1547" y="0"/>
                  </a:moveTo>
                  <a:cubicBezTo>
                    <a:pt x="1547" y="0"/>
                    <a:pt x="413" y="256"/>
                    <a:pt x="273" y="969"/>
                  </a:cubicBezTo>
                  <a:cubicBezTo>
                    <a:pt x="133" y="1691"/>
                    <a:pt x="252" y="3270"/>
                    <a:pt x="215" y="3344"/>
                  </a:cubicBezTo>
                  <a:cubicBezTo>
                    <a:pt x="186" y="3418"/>
                    <a:pt x="1" y="3872"/>
                    <a:pt x="1" y="3872"/>
                  </a:cubicBezTo>
                  <a:cubicBezTo>
                    <a:pt x="1" y="3872"/>
                    <a:pt x="1113" y="4490"/>
                    <a:pt x="1201" y="4545"/>
                  </a:cubicBezTo>
                  <a:lnTo>
                    <a:pt x="1201" y="4545"/>
                  </a:lnTo>
                  <a:cubicBezTo>
                    <a:pt x="1145" y="4478"/>
                    <a:pt x="920" y="3602"/>
                    <a:pt x="900" y="3348"/>
                  </a:cubicBezTo>
                  <a:cubicBezTo>
                    <a:pt x="879" y="3084"/>
                    <a:pt x="1477" y="363"/>
                    <a:pt x="1547" y="0"/>
                  </a:cubicBezTo>
                  <a:close/>
                  <a:moveTo>
                    <a:pt x="1201" y="4545"/>
                  </a:moveTo>
                  <a:lnTo>
                    <a:pt x="1201" y="4545"/>
                  </a:lnTo>
                  <a:cubicBezTo>
                    <a:pt x="1202" y="4546"/>
                    <a:pt x="1204" y="4547"/>
                    <a:pt x="1205" y="4548"/>
                  </a:cubicBezTo>
                  <a:cubicBezTo>
                    <a:pt x="1206" y="4548"/>
                    <a:pt x="1206" y="4549"/>
                    <a:pt x="1207" y="4549"/>
                  </a:cubicBezTo>
                  <a:cubicBezTo>
                    <a:pt x="1207" y="4549"/>
                    <a:pt x="1205" y="4547"/>
                    <a:pt x="1201" y="4545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1681;p35">
              <a:extLst>
                <a:ext uri="{FF2B5EF4-FFF2-40B4-BE49-F238E27FC236}">
                  <a16:creationId xmlns:a16="http://schemas.microsoft.com/office/drawing/2014/main" id="{A4162588-FD22-D6E7-18A7-9FE295186DAA}"/>
                </a:ext>
              </a:extLst>
            </p:cNvPr>
            <p:cNvSpPr/>
            <p:nvPr/>
          </p:nvSpPr>
          <p:spPr>
            <a:xfrm>
              <a:off x="-1415391" y="3959258"/>
              <a:ext cx="19651" cy="33905"/>
            </a:xfrm>
            <a:custGeom>
              <a:avLst/>
              <a:gdLst/>
              <a:ahLst/>
              <a:cxnLst/>
              <a:rect l="l" t="t" r="r" b="b"/>
              <a:pathLst>
                <a:path w="335" h="578" extrusionOk="0">
                  <a:moveTo>
                    <a:pt x="168" y="0"/>
                  </a:moveTo>
                  <a:cubicBezTo>
                    <a:pt x="124" y="0"/>
                    <a:pt x="84" y="30"/>
                    <a:pt x="54" y="87"/>
                  </a:cubicBezTo>
                  <a:cubicBezTo>
                    <a:pt x="1" y="203"/>
                    <a:pt x="13" y="578"/>
                    <a:pt x="13" y="578"/>
                  </a:cubicBezTo>
                  <a:lnTo>
                    <a:pt x="289" y="500"/>
                  </a:lnTo>
                  <a:cubicBezTo>
                    <a:pt x="318" y="351"/>
                    <a:pt x="335" y="141"/>
                    <a:pt x="293" y="83"/>
                  </a:cubicBezTo>
                  <a:cubicBezTo>
                    <a:pt x="253" y="27"/>
                    <a:pt x="209" y="0"/>
                    <a:pt x="168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1682;p35">
              <a:extLst>
                <a:ext uri="{FF2B5EF4-FFF2-40B4-BE49-F238E27FC236}">
                  <a16:creationId xmlns:a16="http://schemas.microsoft.com/office/drawing/2014/main" id="{E7175EB2-E0A2-0257-896B-1963547F8E73}"/>
                </a:ext>
              </a:extLst>
            </p:cNvPr>
            <p:cNvSpPr/>
            <p:nvPr/>
          </p:nvSpPr>
          <p:spPr>
            <a:xfrm>
              <a:off x="-1491295" y="3936264"/>
              <a:ext cx="120957" cy="103711"/>
            </a:xfrm>
            <a:custGeom>
              <a:avLst/>
              <a:gdLst/>
              <a:ahLst/>
              <a:cxnLst/>
              <a:rect l="l" t="t" r="r" b="b"/>
              <a:pathLst>
                <a:path w="2062" h="1768" extrusionOk="0">
                  <a:moveTo>
                    <a:pt x="388" y="1"/>
                  </a:moveTo>
                  <a:cubicBezTo>
                    <a:pt x="210" y="162"/>
                    <a:pt x="21" y="294"/>
                    <a:pt x="0" y="562"/>
                  </a:cubicBezTo>
                  <a:cubicBezTo>
                    <a:pt x="111" y="809"/>
                    <a:pt x="1769" y="1749"/>
                    <a:pt x="1769" y="1749"/>
                  </a:cubicBezTo>
                  <a:cubicBezTo>
                    <a:pt x="1769" y="1749"/>
                    <a:pt x="1806" y="1768"/>
                    <a:pt x="1853" y="1768"/>
                  </a:cubicBezTo>
                  <a:cubicBezTo>
                    <a:pt x="1908" y="1768"/>
                    <a:pt x="1976" y="1742"/>
                    <a:pt x="2016" y="1634"/>
                  </a:cubicBezTo>
                  <a:cubicBezTo>
                    <a:pt x="2061" y="1493"/>
                    <a:pt x="1732" y="1242"/>
                    <a:pt x="1583" y="846"/>
                  </a:cubicBezTo>
                  <a:cubicBezTo>
                    <a:pt x="1553" y="852"/>
                    <a:pt x="1527" y="855"/>
                    <a:pt x="1504" y="855"/>
                  </a:cubicBezTo>
                  <a:cubicBezTo>
                    <a:pt x="1277" y="855"/>
                    <a:pt x="1337" y="590"/>
                    <a:pt x="1142" y="582"/>
                  </a:cubicBezTo>
                  <a:cubicBezTo>
                    <a:pt x="614" y="570"/>
                    <a:pt x="388" y="1"/>
                    <a:pt x="388" y="1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1683;p35">
              <a:extLst>
                <a:ext uri="{FF2B5EF4-FFF2-40B4-BE49-F238E27FC236}">
                  <a16:creationId xmlns:a16="http://schemas.microsoft.com/office/drawing/2014/main" id="{F4057433-4442-3F7A-4EEF-99E7848004E4}"/>
                </a:ext>
              </a:extLst>
            </p:cNvPr>
            <p:cNvSpPr/>
            <p:nvPr/>
          </p:nvSpPr>
          <p:spPr>
            <a:xfrm>
              <a:off x="-1497630" y="3964361"/>
              <a:ext cx="122893" cy="78956"/>
            </a:xfrm>
            <a:custGeom>
              <a:avLst/>
              <a:gdLst/>
              <a:ahLst/>
              <a:cxnLst/>
              <a:rect l="l" t="t" r="r" b="b"/>
              <a:pathLst>
                <a:path w="2095" h="1346" extrusionOk="0">
                  <a:moveTo>
                    <a:pt x="112" y="0"/>
                  </a:moveTo>
                  <a:cubicBezTo>
                    <a:pt x="83" y="50"/>
                    <a:pt x="1" y="161"/>
                    <a:pt x="42" y="198"/>
                  </a:cubicBezTo>
                  <a:cubicBezTo>
                    <a:pt x="83" y="235"/>
                    <a:pt x="1300" y="1151"/>
                    <a:pt x="1807" y="1336"/>
                  </a:cubicBezTo>
                  <a:cubicBezTo>
                    <a:pt x="1824" y="1342"/>
                    <a:pt x="1842" y="1345"/>
                    <a:pt x="1861" y="1345"/>
                  </a:cubicBezTo>
                  <a:cubicBezTo>
                    <a:pt x="1974" y="1345"/>
                    <a:pt x="2095" y="1242"/>
                    <a:pt x="2091" y="1225"/>
                  </a:cubicBezTo>
                  <a:lnTo>
                    <a:pt x="2091" y="1225"/>
                  </a:lnTo>
                  <a:cubicBezTo>
                    <a:pt x="2069" y="1251"/>
                    <a:pt x="2042" y="1262"/>
                    <a:pt x="2010" y="1262"/>
                  </a:cubicBezTo>
                  <a:cubicBezTo>
                    <a:pt x="1980" y="1262"/>
                    <a:pt x="1947" y="1253"/>
                    <a:pt x="1910" y="1237"/>
                  </a:cubicBezTo>
                  <a:cubicBezTo>
                    <a:pt x="1118" y="895"/>
                    <a:pt x="961" y="549"/>
                    <a:pt x="619" y="301"/>
                  </a:cubicBezTo>
                  <a:cubicBezTo>
                    <a:pt x="294" y="70"/>
                    <a:pt x="112" y="0"/>
                    <a:pt x="1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1684;p35">
              <a:extLst>
                <a:ext uri="{FF2B5EF4-FFF2-40B4-BE49-F238E27FC236}">
                  <a16:creationId xmlns:a16="http://schemas.microsoft.com/office/drawing/2014/main" id="{5990240A-FA05-3F09-D4E2-67CBC033BF08}"/>
                </a:ext>
              </a:extLst>
            </p:cNvPr>
            <p:cNvSpPr/>
            <p:nvPr/>
          </p:nvSpPr>
          <p:spPr>
            <a:xfrm>
              <a:off x="-1414921" y="3983191"/>
              <a:ext cx="29095" cy="23288"/>
            </a:xfrm>
            <a:custGeom>
              <a:avLst/>
              <a:gdLst/>
              <a:ahLst/>
              <a:cxnLst/>
              <a:rect l="l" t="t" r="r" b="b"/>
              <a:pathLst>
                <a:path w="496" h="397" extrusionOk="0">
                  <a:moveTo>
                    <a:pt x="30" y="1"/>
                  </a:moveTo>
                  <a:cubicBezTo>
                    <a:pt x="17" y="1"/>
                    <a:pt x="9" y="5"/>
                    <a:pt x="5" y="17"/>
                  </a:cubicBezTo>
                  <a:cubicBezTo>
                    <a:pt x="1" y="26"/>
                    <a:pt x="5" y="38"/>
                    <a:pt x="17" y="42"/>
                  </a:cubicBezTo>
                  <a:lnTo>
                    <a:pt x="256" y="166"/>
                  </a:lnTo>
                  <a:lnTo>
                    <a:pt x="166" y="186"/>
                  </a:lnTo>
                  <a:cubicBezTo>
                    <a:pt x="162" y="190"/>
                    <a:pt x="149" y="195"/>
                    <a:pt x="149" y="207"/>
                  </a:cubicBezTo>
                  <a:cubicBezTo>
                    <a:pt x="149" y="211"/>
                    <a:pt x="149" y="223"/>
                    <a:pt x="162" y="228"/>
                  </a:cubicBezTo>
                  <a:lnTo>
                    <a:pt x="450" y="393"/>
                  </a:lnTo>
                  <a:cubicBezTo>
                    <a:pt x="450" y="397"/>
                    <a:pt x="454" y="397"/>
                    <a:pt x="471" y="397"/>
                  </a:cubicBezTo>
                  <a:cubicBezTo>
                    <a:pt x="479" y="397"/>
                    <a:pt x="483" y="393"/>
                    <a:pt x="491" y="388"/>
                  </a:cubicBezTo>
                  <a:cubicBezTo>
                    <a:pt x="496" y="376"/>
                    <a:pt x="491" y="360"/>
                    <a:pt x="479" y="355"/>
                  </a:cubicBezTo>
                  <a:lnTo>
                    <a:pt x="236" y="215"/>
                  </a:lnTo>
                  <a:lnTo>
                    <a:pt x="335" y="195"/>
                  </a:lnTo>
                  <a:cubicBezTo>
                    <a:pt x="339" y="190"/>
                    <a:pt x="351" y="186"/>
                    <a:pt x="351" y="174"/>
                  </a:cubicBezTo>
                  <a:cubicBezTo>
                    <a:pt x="355" y="170"/>
                    <a:pt x="351" y="162"/>
                    <a:pt x="339" y="153"/>
                  </a:cubicBezTo>
                  <a:lnTo>
                    <a:pt x="141" y="59"/>
                  </a:lnTo>
                  <a:lnTo>
                    <a:pt x="277" y="67"/>
                  </a:lnTo>
                  <a:cubicBezTo>
                    <a:pt x="294" y="67"/>
                    <a:pt x="306" y="59"/>
                    <a:pt x="306" y="46"/>
                  </a:cubicBezTo>
                  <a:cubicBezTo>
                    <a:pt x="306" y="30"/>
                    <a:pt x="294" y="21"/>
                    <a:pt x="285" y="2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1685;p35">
              <a:extLst>
                <a:ext uri="{FF2B5EF4-FFF2-40B4-BE49-F238E27FC236}">
                  <a16:creationId xmlns:a16="http://schemas.microsoft.com/office/drawing/2014/main" id="{D60EDD35-7BDF-2071-E539-31432A4BE4CE}"/>
                </a:ext>
              </a:extLst>
            </p:cNvPr>
            <p:cNvSpPr/>
            <p:nvPr/>
          </p:nvSpPr>
          <p:spPr>
            <a:xfrm>
              <a:off x="-1512119" y="3377717"/>
              <a:ext cx="148058" cy="483652"/>
            </a:xfrm>
            <a:custGeom>
              <a:avLst/>
              <a:gdLst/>
              <a:ahLst/>
              <a:cxnLst/>
              <a:rect l="l" t="t" r="r" b="b"/>
              <a:pathLst>
                <a:path w="2524" h="8245" extrusionOk="0">
                  <a:moveTo>
                    <a:pt x="1231" y="1"/>
                  </a:moveTo>
                  <a:cubicBezTo>
                    <a:pt x="978" y="1"/>
                    <a:pt x="739" y="93"/>
                    <a:pt x="569" y="354"/>
                  </a:cubicBezTo>
                  <a:cubicBezTo>
                    <a:pt x="0" y="1240"/>
                    <a:pt x="9" y="1813"/>
                    <a:pt x="149" y="2160"/>
                  </a:cubicBezTo>
                  <a:cubicBezTo>
                    <a:pt x="380" y="2745"/>
                    <a:pt x="627" y="3565"/>
                    <a:pt x="1044" y="5709"/>
                  </a:cubicBezTo>
                  <a:cubicBezTo>
                    <a:pt x="520" y="6443"/>
                    <a:pt x="825" y="8117"/>
                    <a:pt x="825" y="8117"/>
                  </a:cubicBezTo>
                  <a:lnTo>
                    <a:pt x="1868" y="8245"/>
                  </a:lnTo>
                  <a:cubicBezTo>
                    <a:pt x="1868" y="8245"/>
                    <a:pt x="2095" y="6505"/>
                    <a:pt x="2252" y="5619"/>
                  </a:cubicBezTo>
                  <a:cubicBezTo>
                    <a:pt x="2227" y="4683"/>
                    <a:pt x="2235" y="1784"/>
                    <a:pt x="2235" y="1784"/>
                  </a:cubicBezTo>
                  <a:cubicBezTo>
                    <a:pt x="2289" y="1525"/>
                    <a:pt x="2371" y="1211"/>
                    <a:pt x="2524" y="531"/>
                  </a:cubicBezTo>
                  <a:cubicBezTo>
                    <a:pt x="2524" y="531"/>
                    <a:pt x="1838" y="1"/>
                    <a:pt x="1231" y="1"/>
                  </a:cubicBezTo>
                  <a:close/>
                </a:path>
              </a:pathLst>
            </a:custGeom>
            <a:solidFill>
              <a:srgbClr val="004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1686;p35">
              <a:extLst>
                <a:ext uri="{FF2B5EF4-FFF2-40B4-BE49-F238E27FC236}">
                  <a16:creationId xmlns:a16="http://schemas.microsoft.com/office/drawing/2014/main" id="{889A8D5D-704E-B88B-3681-E18B623DD6EB}"/>
                </a:ext>
              </a:extLst>
            </p:cNvPr>
            <p:cNvSpPr/>
            <p:nvPr/>
          </p:nvSpPr>
          <p:spPr>
            <a:xfrm>
              <a:off x="-1648736" y="3644438"/>
              <a:ext cx="146063" cy="115326"/>
            </a:xfrm>
            <a:custGeom>
              <a:avLst/>
              <a:gdLst/>
              <a:ahLst/>
              <a:cxnLst/>
              <a:rect l="l" t="t" r="r" b="b"/>
              <a:pathLst>
                <a:path w="2490" h="1966" extrusionOk="0">
                  <a:moveTo>
                    <a:pt x="2170" y="0"/>
                  </a:moveTo>
                  <a:cubicBezTo>
                    <a:pt x="2112" y="0"/>
                    <a:pt x="2039" y="26"/>
                    <a:pt x="1950" y="86"/>
                  </a:cubicBezTo>
                  <a:cubicBezTo>
                    <a:pt x="1441" y="434"/>
                    <a:pt x="770" y="454"/>
                    <a:pt x="441" y="454"/>
                  </a:cubicBezTo>
                  <a:cubicBezTo>
                    <a:pt x="400" y="454"/>
                    <a:pt x="364" y="453"/>
                    <a:pt x="334" y="453"/>
                  </a:cubicBezTo>
                  <a:cubicBezTo>
                    <a:pt x="70" y="453"/>
                    <a:pt x="45" y="630"/>
                    <a:pt x="45" y="919"/>
                  </a:cubicBezTo>
                  <a:cubicBezTo>
                    <a:pt x="45" y="1182"/>
                    <a:pt x="1" y="1965"/>
                    <a:pt x="93" y="1965"/>
                  </a:cubicBezTo>
                  <a:cubicBezTo>
                    <a:pt x="102" y="1965"/>
                    <a:pt x="112" y="1958"/>
                    <a:pt x="124" y="1942"/>
                  </a:cubicBezTo>
                  <a:cubicBezTo>
                    <a:pt x="256" y="1756"/>
                    <a:pt x="462" y="1447"/>
                    <a:pt x="775" y="1261"/>
                  </a:cubicBezTo>
                  <a:cubicBezTo>
                    <a:pt x="1093" y="1080"/>
                    <a:pt x="2082" y="870"/>
                    <a:pt x="2395" y="767"/>
                  </a:cubicBezTo>
                  <a:cubicBezTo>
                    <a:pt x="2395" y="767"/>
                    <a:pt x="2490" y="0"/>
                    <a:pt x="2170" y="0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1687;p35">
              <a:extLst>
                <a:ext uri="{FF2B5EF4-FFF2-40B4-BE49-F238E27FC236}">
                  <a16:creationId xmlns:a16="http://schemas.microsoft.com/office/drawing/2014/main" id="{671C2FEB-D02E-B578-1373-9426104E2092}"/>
                </a:ext>
              </a:extLst>
            </p:cNvPr>
            <p:cNvSpPr/>
            <p:nvPr/>
          </p:nvSpPr>
          <p:spPr>
            <a:xfrm>
              <a:off x="-1559046" y="3488640"/>
              <a:ext cx="210472" cy="224257"/>
            </a:xfrm>
            <a:custGeom>
              <a:avLst/>
              <a:gdLst/>
              <a:ahLst/>
              <a:cxnLst/>
              <a:rect l="l" t="t" r="r" b="b"/>
              <a:pathLst>
                <a:path w="3588" h="3823" extrusionOk="0">
                  <a:moveTo>
                    <a:pt x="2986" y="1"/>
                  </a:moveTo>
                  <a:lnTo>
                    <a:pt x="1155" y="454"/>
                  </a:lnTo>
                  <a:cubicBezTo>
                    <a:pt x="1155" y="454"/>
                    <a:pt x="2054" y="2243"/>
                    <a:pt x="1588" y="2285"/>
                  </a:cubicBezTo>
                  <a:cubicBezTo>
                    <a:pt x="1118" y="2326"/>
                    <a:pt x="1" y="2944"/>
                    <a:pt x="1" y="2944"/>
                  </a:cubicBezTo>
                  <a:lnTo>
                    <a:pt x="215" y="3822"/>
                  </a:lnTo>
                  <a:cubicBezTo>
                    <a:pt x="215" y="3822"/>
                    <a:pt x="3196" y="3431"/>
                    <a:pt x="3390" y="2887"/>
                  </a:cubicBezTo>
                  <a:cubicBezTo>
                    <a:pt x="3588" y="2338"/>
                    <a:pt x="3163" y="887"/>
                    <a:pt x="2986" y="1"/>
                  </a:cubicBezTo>
                  <a:close/>
                </a:path>
              </a:pathLst>
            </a:custGeom>
            <a:solidFill>
              <a:srgbClr val="004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1688;p35">
              <a:extLst>
                <a:ext uri="{FF2B5EF4-FFF2-40B4-BE49-F238E27FC236}">
                  <a16:creationId xmlns:a16="http://schemas.microsoft.com/office/drawing/2014/main" id="{DADFE165-ED58-B856-7241-A1A725080457}"/>
                </a:ext>
              </a:extLst>
            </p:cNvPr>
            <p:cNvSpPr/>
            <p:nvPr/>
          </p:nvSpPr>
          <p:spPr>
            <a:xfrm>
              <a:off x="-1645158" y="3730959"/>
              <a:ext cx="36428" cy="24227"/>
            </a:xfrm>
            <a:custGeom>
              <a:avLst/>
              <a:gdLst/>
              <a:ahLst/>
              <a:cxnLst/>
              <a:rect l="l" t="t" r="r" b="b"/>
              <a:pathLst>
                <a:path w="621" h="413" extrusionOk="0">
                  <a:moveTo>
                    <a:pt x="455" y="0"/>
                  </a:moveTo>
                  <a:cubicBezTo>
                    <a:pt x="449" y="0"/>
                    <a:pt x="444" y="0"/>
                    <a:pt x="438" y="1"/>
                  </a:cubicBezTo>
                  <a:cubicBezTo>
                    <a:pt x="310" y="13"/>
                    <a:pt x="1" y="219"/>
                    <a:pt x="1" y="219"/>
                  </a:cubicBezTo>
                  <a:lnTo>
                    <a:pt x="207" y="413"/>
                  </a:lnTo>
                  <a:cubicBezTo>
                    <a:pt x="351" y="363"/>
                    <a:pt x="541" y="265"/>
                    <a:pt x="566" y="203"/>
                  </a:cubicBezTo>
                  <a:cubicBezTo>
                    <a:pt x="621" y="81"/>
                    <a:pt x="571" y="0"/>
                    <a:pt x="455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1689;p35">
              <a:extLst>
                <a:ext uri="{FF2B5EF4-FFF2-40B4-BE49-F238E27FC236}">
                  <a16:creationId xmlns:a16="http://schemas.microsoft.com/office/drawing/2014/main" id="{33202878-6B3A-92D6-EE8A-E784BD3580C7}"/>
                </a:ext>
              </a:extLst>
            </p:cNvPr>
            <p:cNvSpPr/>
            <p:nvPr/>
          </p:nvSpPr>
          <p:spPr>
            <a:xfrm>
              <a:off x="-1672962" y="3662152"/>
              <a:ext cx="48922" cy="137675"/>
            </a:xfrm>
            <a:custGeom>
              <a:avLst/>
              <a:gdLst/>
              <a:ahLst/>
              <a:cxnLst/>
              <a:rect l="l" t="t" r="r" b="b"/>
              <a:pathLst>
                <a:path w="834" h="2347" extrusionOk="0">
                  <a:moveTo>
                    <a:pt x="392" y="0"/>
                  </a:moveTo>
                  <a:cubicBezTo>
                    <a:pt x="315" y="0"/>
                    <a:pt x="236" y="16"/>
                    <a:pt x="153" y="56"/>
                  </a:cubicBezTo>
                  <a:cubicBezTo>
                    <a:pt x="1" y="283"/>
                    <a:pt x="38" y="2184"/>
                    <a:pt x="38" y="2184"/>
                  </a:cubicBezTo>
                  <a:cubicBezTo>
                    <a:pt x="38" y="2184"/>
                    <a:pt x="51" y="2346"/>
                    <a:pt x="210" y="2346"/>
                  </a:cubicBezTo>
                  <a:cubicBezTo>
                    <a:pt x="227" y="2346"/>
                    <a:pt x="245" y="2344"/>
                    <a:pt x="265" y="2340"/>
                  </a:cubicBezTo>
                  <a:cubicBezTo>
                    <a:pt x="409" y="2307"/>
                    <a:pt x="458" y="1895"/>
                    <a:pt x="718" y="1561"/>
                  </a:cubicBezTo>
                  <a:cubicBezTo>
                    <a:pt x="500" y="1322"/>
                    <a:pt x="829" y="1236"/>
                    <a:pt x="718" y="1050"/>
                  </a:cubicBezTo>
                  <a:cubicBezTo>
                    <a:pt x="462" y="592"/>
                    <a:pt x="834" y="102"/>
                    <a:pt x="834" y="102"/>
                  </a:cubicBezTo>
                  <a:cubicBezTo>
                    <a:pt x="684" y="58"/>
                    <a:pt x="541" y="0"/>
                    <a:pt x="392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1690;p35">
              <a:extLst>
                <a:ext uri="{FF2B5EF4-FFF2-40B4-BE49-F238E27FC236}">
                  <a16:creationId xmlns:a16="http://schemas.microsoft.com/office/drawing/2014/main" id="{47FFE1FA-25E5-3DF9-9368-AF6691579FD2}"/>
                </a:ext>
              </a:extLst>
            </p:cNvPr>
            <p:cNvSpPr/>
            <p:nvPr/>
          </p:nvSpPr>
          <p:spPr>
            <a:xfrm>
              <a:off x="-1682113" y="3663560"/>
              <a:ext cx="24931" cy="136385"/>
            </a:xfrm>
            <a:custGeom>
              <a:avLst/>
              <a:gdLst/>
              <a:ahLst/>
              <a:cxnLst/>
              <a:rect l="l" t="t" r="r" b="b"/>
              <a:pathLst>
                <a:path w="425" h="2325" extrusionOk="0">
                  <a:moveTo>
                    <a:pt x="288" y="1"/>
                  </a:moveTo>
                  <a:cubicBezTo>
                    <a:pt x="235" y="1"/>
                    <a:pt x="182" y="7"/>
                    <a:pt x="177" y="36"/>
                  </a:cubicBezTo>
                  <a:cubicBezTo>
                    <a:pt x="165" y="94"/>
                    <a:pt x="0" y="1603"/>
                    <a:pt x="103" y="2139"/>
                  </a:cubicBezTo>
                  <a:cubicBezTo>
                    <a:pt x="125" y="2256"/>
                    <a:pt x="285" y="2324"/>
                    <a:pt x="334" y="2324"/>
                  </a:cubicBezTo>
                  <a:cubicBezTo>
                    <a:pt x="340" y="2324"/>
                    <a:pt x="344" y="2323"/>
                    <a:pt x="346" y="2321"/>
                  </a:cubicBezTo>
                  <a:cubicBezTo>
                    <a:pt x="280" y="2312"/>
                    <a:pt x="252" y="2255"/>
                    <a:pt x="243" y="2172"/>
                  </a:cubicBezTo>
                  <a:cubicBezTo>
                    <a:pt x="136" y="1323"/>
                    <a:pt x="346" y="1005"/>
                    <a:pt x="388" y="589"/>
                  </a:cubicBezTo>
                  <a:cubicBezTo>
                    <a:pt x="425" y="193"/>
                    <a:pt x="383" y="4"/>
                    <a:pt x="383" y="4"/>
                  </a:cubicBezTo>
                  <a:cubicBezTo>
                    <a:pt x="360" y="4"/>
                    <a:pt x="324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1691;p35">
              <a:extLst>
                <a:ext uri="{FF2B5EF4-FFF2-40B4-BE49-F238E27FC236}">
                  <a16:creationId xmlns:a16="http://schemas.microsoft.com/office/drawing/2014/main" id="{8545BCC5-72E5-7B34-0102-72BAEAD83F95}"/>
                </a:ext>
              </a:extLst>
            </p:cNvPr>
            <p:cNvSpPr/>
            <p:nvPr/>
          </p:nvSpPr>
          <p:spPr>
            <a:xfrm>
              <a:off x="-1643457" y="3738878"/>
              <a:ext cx="14313" cy="35255"/>
            </a:xfrm>
            <a:custGeom>
              <a:avLst/>
              <a:gdLst/>
              <a:ahLst/>
              <a:cxnLst/>
              <a:rect l="l" t="t" r="r" b="b"/>
              <a:pathLst>
                <a:path w="244" h="601" extrusionOk="0">
                  <a:moveTo>
                    <a:pt x="107" y="0"/>
                  </a:moveTo>
                  <a:cubicBezTo>
                    <a:pt x="104" y="0"/>
                    <a:pt x="102" y="1"/>
                    <a:pt x="100" y="2"/>
                  </a:cubicBezTo>
                  <a:cubicBezTo>
                    <a:pt x="87" y="2"/>
                    <a:pt x="83" y="10"/>
                    <a:pt x="83" y="22"/>
                  </a:cubicBezTo>
                  <a:lnTo>
                    <a:pt x="104" y="294"/>
                  </a:lnTo>
                  <a:lnTo>
                    <a:pt x="42" y="228"/>
                  </a:lnTo>
                  <a:cubicBezTo>
                    <a:pt x="39" y="226"/>
                    <a:pt x="32" y="221"/>
                    <a:pt x="26" y="221"/>
                  </a:cubicBezTo>
                  <a:cubicBezTo>
                    <a:pt x="23" y="221"/>
                    <a:pt x="20" y="222"/>
                    <a:pt x="17" y="224"/>
                  </a:cubicBezTo>
                  <a:cubicBezTo>
                    <a:pt x="5" y="228"/>
                    <a:pt x="1" y="233"/>
                    <a:pt x="1" y="245"/>
                  </a:cubicBezTo>
                  <a:lnTo>
                    <a:pt x="5" y="579"/>
                  </a:lnTo>
                  <a:cubicBezTo>
                    <a:pt x="5" y="593"/>
                    <a:pt x="13" y="601"/>
                    <a:pt x="21" y="601"/>
                  </a:cubicBezTo>
                  <a:cubicBezTo>
                    <a:pt x="22" y="601"/>
                    <a:pt x="24" y="600"/>
                    <a:pt x="25" y="600"/>
                  </a:cubicBezTo>
                  <a:cubicBezTo>
                    <a:pt x="38" y="600"/>
                    <a:pt x="46" y="587"/>
                    <a:pt x="46" y="579"/>
                  </a:cubicBezTo>
                  <a:lnTo>
                    <a:pt x="42" y="299"/>
                  </a:lnTo>
                  <a:lnTo>
                    <a:pt x="108" y="373"/>
                  </a:lnTo>
                  <a:cubicBezTo>
                    <a:pt x="111" y="376"/>
                    <a:pt x="118" y="379"/>
                    <a:pt x="125" y="379"/>
                  </a:cubicBezTo>
                  <a:cubicBezTo>
                    <a:pt x="127" y="379"/>
                    <a:pt x="130" y="378"/>
                    <a:pt x="133" y="377"/>
                  </a:cubicBezTo>
                  <a:cubicBezTo>
                    <a:pt x="145" y="377"/>
                    <a:pt x="149" y="369"/>
                    <a:pt x="149" y="356"/>
                  </a:cubicBezTo>
                  <a:lnTo>
                    <a:pt x="133" y="134"/>
                  </a:lnTo>
                  <a:lnTo>
                    <a:pt x="194" y="257"/>
                  </a:lnTo>
                  <a:cubicBezTo>
                    <a:pt x="201" y="267"/>
                    <a:pt x="209" y="271"/>
                    <a:pt x="218" y="271"/>
                  </a:cubicBezTo>
                  <a:cubicBezTo>
                    <a:pt x="221" y="271"/>
                    <a:pt x="224" y="271"/>
                    <a:pt x="227" y="270"/>
                  </a:cubicBezTo>
                  <a:cubicBezTo>
                    <a:pt x="240" y="266"/>
                    <a:pt x="244" y="249"/>
                    <a:pt x="240" y="237"/>
                  </a:cubicBezTo>
                  <a:lnTo>
                    <a:pt x="124" y="10"/>
                  </a:lnTo>
                  <a:cubicBezTo>
                    <a:pt x="121" y="4"/>
                    <a:pt x="114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1692;p35">
              <a:extLst>
                <a:ext uri="{FF2B5EF4-FFF2-40B4-BE49-F238E27FC236}">
                  <a16:creationId xmlns:a16="http://schemas.microsoft.com/office/drawing/2014/main" id="{F8E4A97D-E79F-1B09-BB22-E91926D813C5}"/>
                </a:ext>
              </a:extLst>
            </p:cNvPr>
            <p:cNvSpPr/>
            <p:nvPr/>
          </p:nvSpPr>
          <p:spPr>
            <a:xfrm>
              <a:off x="-1417561" y="3416314"/>
              <a:ext cx="50624" cy="444115"/>
            </a:xfrm>
            <a:custGeom>
              <a:avLst/>
              <a:gdLst/>
              <a:ahLst/>
              <a:cxnLst/>
              <a:rect l="l" t="t" r="r" b="b"/>
              <a:pathLst>
                <a:path w="863" h="7571" extrusionOk="0">
                  <a:moveTo>
                    <a:pt x="862" y="1"/>
                  </a:moveTo>
                  <a:lnTo>
                    <a:pt x="524" y="79"/>
                  </a:lnTo>
                  <a:cubicBezTo>
                    <a:pt x="409" y="450"/>
                    <a:pt x="211" y="743"/>
                    <a:pt x="211" y="1114"/>
                  </a:cubicBezTo>
                  <a:cubicBezTo>
                    <a:pt x="211" y="1485"/>
                    <a:pt x="483" y="4845"/>
                    <a:pt x="421" y="5022"/>
                  </a:cubicBezTo>
                  <a:cubicBezTo>
                    <a:pt x="372" y="5175"/>
                    <a:pt x="1" y="6878"/>
                    <a:pt x="1" y="7550"/>
                  </a:cubicBezTo>
                  <a:lnTo>
                    <a:pt x="277" y="7570"/>
                  </a:lnTo>
                  <a:cubicBezTo>
                    <a:pt x="277" y="7570"/>
                    <a:pt x="277" y="7570"/>
                    <a:pt x="277" y="7570"/>
                  </a:cubicBezTo>
                  <a:cubicBezTo>
                    <a:pt x="279" y="7570"/>
                    <a:pt x="521" y="5914"/>
                    <a:pt x="681" y="5027"/>
                  </a:cubicBezTo>
                  <a:cubicBezTo>
                    <a:pt x="681" y="4198"/>
                    <a:pt x="623" y="1168"/>
                    <a:pt x="623" y="1168"/>
                  </a:cubicBezTo>
                  <a:cubicBezTo>
                    <a:pt x="677" y="912"/>
                    <a:pt x="710" y="640"/>
                    <a:pt x="862" y="1"/>
                  </a:cubicBezTo>
                  <a:close/>
                </a:path>
              </a:pathLst>
            </a:custGeom>
            <a:solidFill>
              <a:srgbClr val="000000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1693;p35">
              <a:extLst>
                <a:ext uri="{FF2B5EF4-FFF2-40B4-BE49-F238E27FC236}">
                  <a16:creationId xmlns:a16="http://schemas.microsoft.com/office/drawing/2014/main" id="{39E350BD-524D-9776-EF8F-1F95D62CDB28}"/>
                </a:ext>
              </a:extLst>
            </p:cNvPr>
            <p:cNvSpPr/>
            <p:nvPr/>
          </p:nvSpPr>
          <p:spPr>
            <a:xfrm>
              <a:off x="-1367525" y="3034447"/>
              <a:ext cx="133569" cy="119021"/>
            </a:xfrm>
            <a:custGeom>
              <a:avLst/>
              <a:gdLst/>
              <a:ahLst/>
              <a:cxnLst/>
              <a:rect l="l" t="t" r="r" b="b"/>
              <a:pathLst>
                <a:path w="2277" h="2029" extrusionOk="0">
                  <a:moveTo>
                    <a:pt x="570" y="1"/>
                  </a:moveTo>
                  <a:cubicBezTo>
                    <a:pt x="570" y="1"/>
                    <a:pt x="1" y="1011"/>
                    <a:pt x="83" y="1629"/>
                  </a:cubicBezTo>
                  <a:cubicBezTo>
                    <a:pt x="123" y="1931"/>
                    <a:pt x="293" y="2028"/>
                    <a:pt x="501" y="2028"/>
                  </a:cubicBezTo>
                  <a:cubicBezTo>
                    <a:pt x="722" y="2028"/>
                    <a:pt x="987" y="1919"/>
                    <a:pt x="1184" y="1827"/>
                  </a:cubicBezTo>
                  <a:cubicBezTo>
                    <a:pt x="1564" y="1646"/>
                    <a:pt x="1671" y="1337"/>
                    <a:pt x="2141" y="1304"/>
                  </a:cubicBezTo>
                  <a:cubicBezTo>
                    <a:pt x="2029" y="1190"/>
                    <a:pt x="1928" y="1159"/>
                    <a:pt x="1849" y="1159"/>
                  </a:cubicBezTo>
                  <a:cubicBezTo>
                    <a:pt x="1750" y="1159"/>
                    <a:pt x="1687" y="1209"/>
                    <a:pt x="1687" y="1209"/>
                  </a:cubicBezTo>
                  <a:cubicBezTo>
                    <a:pt x="1742" y="1147"/>
                    <a:pt x="1856" y="1113"/>
                    <a:pt x="1981" y="1113"/>
                  </a:cubicBezTo>
                  <a:cubicBezTo>
                    <a:pt x="2081" y="1113"/>
                    <a:pt x="2187" y="1134"/>
                    <a:pt x="2277" y="1180"/>
                  </a:cubicBezTo>
                  <a:cubicBezTo>
                    <a:pt x="2190" y="995"/>
                    <a:pt x="1992" y="964"/>
                    <a:pt x="1768" y="964"/>
                  </a:cubicBezTo>
                  <a:cubicBezTo>
                    <a:pt x="1658" y="964"/>
                    <a:pt x="1541" y="971"/>
                    <a:pt x="1429" y="971"/>
                  </a:cubicBezTo>
                  <a:cubicBezTo>
                    <a:pt x="1399" y="971"/>
                    <a:pt x="1370" y="971"/>
                    <a:pt x="1341" y="970"/>
                  </a:cubicBezTo>
                  <a:cubicBezTo>
                    <a:pt x="986" y="953"/>
                    <a:pt x="834" y="376"/>
                    <a:pt x="570" y="1"/>
                  </a:cubicBezTo>
                  <a:close/>
                </a:path>
              </a:pathLst>
            </a:custGeom>
            <a:solidFill>
              <a:srgbClr val="8A5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1694;p35">
              <a:extLst>
                <a:ext uri="{FF2B5EF4-FFF2-40B4-BE49-F238E27FC236}">
                  <a16:creationId xmlns:a16="http://schemas.microsoft.com/office/drawing/2014/main" id="{85B93C68-5611-8891-9E44-1647C954C9F2}"/>
                </a:ext>
              </a:extLst>
            </p:cNvPr>
            <p:cNvSpPr/>
            <p:nvPr/>
          </p:nvSpPr>
          <p:spPr>
            <a:xfrm>
              <a:off x="-1460851" y="3062486"/>
              <a:ext cx="118669" cy="212877"/>
            </a:xfrm>
            <a:custGeom>
              <a:avLst/>
              <a:gdLst/>
              <a:ahLst/>
              <a:cxnLst/>
              <a:rect l="l" t="t" r="r" b="b"/>
              <a:pathLst>
                <a:path w="2023" h="3629" extrusionOk="0">
                  <a:moveTo>
                    <a:pt x="882" y="1"/>
                  </a:moveTo>
                  <a:cubicBezTo>
                    <a:pt x="845" y="1"/>
                    <a:pt x="824" y="34"/>
                    <a:pt x="825" y="112"/>
                  </a:cubicBezTo>
                  <a:cubicBezTo>
                    <a:pt x="829" y="652"/>
                    <a:pt x="495" y="1848"/>
                    <a:pt x="1" y="2075"/>
                  </a:cubicBezTo>
                  <a:cubicBezTo>
                    <a:pt x="207" y="2174"/>
                    <a:pt x="813" y="2833"/>
                    <a:pt x="1110" y="3064"/>
                  </a:cubicBezTo>
                  <a:cubicBezTo>
                    <a:pt x="1364" y="3268"/>
                    <a:pt x="1789" y="3324"/>
                    <a:pt x="1897" y="3430"/>
                  </a:cubicBezTo>
                  <a:lnTo>
                    <a:pt x="1897" y="3430"/>
                  </a:lnTo>
                  <a:cubicBezTo>
                    <a:pt x="1958" y="3282"/>
                    <a:pt x="2022" y="3094"/>
                    <a:pt x="1955" y="3027"/>
                  </a:cubicBezTo>
                  <a:cubicBezTo>
                    <a:pt x="1889" y="2833"/>
                    <a:pt x="1732" y="2446"/>
                    <a:pt x="1670" y="2384"/>
                  </a:cubicBezTo>
                  <a:cubicBezTo>
                    <a:pt x="1592" y="2314"/>
                    <a:pt x="1448" y="2248"/>
                    <a:pt x="1279" y="2141"/>
                  </a:cubicBezTo>
                  <a:cubicBezTo>
                    <a:pt x="1171" y="1712"/>
                    <a:pt x="1563" y="1357"/>
                    <a:pt x="1860" y="1193"/>
                  </a:cubicBezTo>
                  <a:cubicBezTo>
                    <a:pt x="1860" y="1193"/>
                    <a:pt x="1098" y="1"/>
                    <a:pt x="882" y="1"/>
                  </a:cubicBezTo>
                  <a:close/>
                  <a:moveTo>
                    <a:pt x="1897" y="3430"/>
                  </a:moveTo>
                  <a:cubicBezTo>
                    <a:pt x="1852" y="3540"/>
                    <a:pt x="1807" y="3628"/>
                    <a:pt x="1820" y="3628"/>
                  </a:cubicBezTo>
                  <a:cubicBezTo>
                    <a:pt x="1827" y="3628"/>
                    <a:pt x="1850" y="3603"/>
                    <a:pt x="1897" y="3543"/>
                  </a:cubicBezTo>
                  <a:cubicBezTo>
                    <a:pt x="1934" y="3497"/>
                    <a:pt x="1930" y="3461"/>
                    <a:pt x="1897" y="3430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1695;p35">
              <a:extLst>
                <a:ext uri="{FF2B5EF4-FFF2-40B4-BE49-F238E27FC236}">
                  <a16:creationId xmlns:a16="http://schemas.microsoft.com/office/drawing/2014/main" id="{725F7263-37E6-8454-8C27-FF35545F0773}"/>
                </a:ext>
              </a:extLst>
            </p:cNvPr>
            <p:cNvSpPr/>
            <p:nvPr/>
          </p:nvSpPr>
          <p:spPr>
            <a:xfrm>
              <a:off x="-1495167" y="3180272"/>
              <a:ext cx="169351" cy="275937"/>
            </a:xfrm>
            <a:custGeom>
              <a:avLst/>
              <a:gdLst/>
              <a:ahLst/>
              <a:cxnLst/>
              <a:rect l="l" t="t" r="r" b="b"/>
              <a:pathLst>
                <a:path w="2887" h="4704" extrusionOk="0">
                  <a:moveTo>
                    <a:pt x="660" y="1"/>
                  </a:moveTo>
                  <a:cubicBezTo>
                    <a:pt x="565" y="79"/>
                    <a:pt x="313" y="174"/>
                    <a:pt x="198" y="318"/>
                  </a:cubicBezTo>
                  <a:cubicBezTo>
                    <a:pt x="0" y="689"/>
                    <a:pt x="404" y="1349"/>
                    <a:pt x="606" y="1988"/>
                  </a:cubicBezTo>
                  <a:cubicBezTo>
                    <a:pt x="812" y="2648"/>
                    <a:pt x="647" y="2928"/>
                    <a:pt x="660" y="3274"/>
                  </a:cubicBezTo>
                  <a:cubicBezTo>
                    <a:pt x="602" y="3563"/>
                    <a:pt x="276" y="4173"/>
                    <a:pt x="379" y="4206"/>
                  </a:cubicBezTo>
                  <a:cubicBezTo>
                    <a:pt x="1038" y="4469"/>
                    <a:pt x="1770" y="4703"/>
                    <a:pt x="2062" y="4703"/>
                  </a:cubicBezTo>
                  <a:cubicBezTo>
                    <a:pt x="2142" y="4703"/>
                    <a:pt x="2189" y="4686"/>
                    <a:pt x="2193" y="4647"/>
                  </a:cubicBezTo>
                  <a:cubicBezTo>
                    <a:pt x="2383" y="3192"/>
                    <a:pt x="2564" y="2499"/>
                    <a:pt x="2626" y="2347"/>
                  </a:cubicBezTo>
                  <a:cubicBezTo>
                    <a:pt x="2725" y="2099"/>
                    <a:pt x="2886" y="1869"/>
                    <a:pt x="2767" y="1493"/>
                  </a:cubicBezTo>
                  <a:cubicBezTo>
                    <a:pt x="2709" y="1316"/>
                    <a:pt x="2684" y="1258"/>
                    <a:pt x="2515" y="887"/>
                  </a:cubicBezTo>
                  <a:cubicBezTo>
                    <a:pt x="2466" y="764"/>
                    <a:pt x="2317" y="401"/>
                    <a:pt x="2231" y="339"/>
                  </a:cubicBezTo>
                  <a:cubicBezTo>
                    <a:pt x="2156" y="289"/>
                    <a:pt x="2070" y="265"/>
                    <a:pt x="2070" y="265"/>
                  </a:cubicBezTo>
                  <a:lnTo>
                    <a:pt x="2070" y="265"/>
                  </a:lnTo>
                  <a:cubicBezTo>
                    <a:pt x="2132" y="298"/>
                    <a:pt x="2342" y="545"/>
                    <a:pt x="2395" y="863"/>
                  </a:cubicBezTo>
                  <a:cubicBezTo>
                    <a:pt x="2356" y="872"/>
                    <a:pt x="2305" y="876"/>
                    <a:pt x="2246" y="876"/>
                  </a:cubicBezTo>
                  <a:cubicBezTo>
                    <a:pt x="1997" y="876"/>
                    <a:pt x="1622" y="804"/>
                    <a:pt x="1505" y="764"/>
                  </a:cubicBezTo>
                  <a:cubicBezTo>
                    <a:pt x="1208" y="656"/>
                    <a:pt x="1204" y="298"/>
                    <a:pt x="660" y="1"/>
                  </a:cubicBezTo>
                  <a:close/>
                </a:path>
              </a:pathLst>
            </a:custGeom>
            <a:solidFill>
              <a:srgbClr val="4D8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1696;p35">
              <a:extLst>
                <a:ext uri="{FF2B5EF4-FFF2-40B4-BE49-F238E27FC236}">
                  <a16:creationId xmlns:a16="http://schemas.microsoft.com/office/drawing/2014/main" id="{18794DAA-B4C3-F599-F878-4BB008C5757A}"/>
                </a:ext>
              </a:extLst>
            </p:cNvPr>
            <p:cNvSpPr/>
            <p:nvPr/>
          </p:nvSpPr>
          <p:spPr>
            <a:xfrm>
              <a:off x="-1496164" y="3184378"/>
              <a:ext cx="90982" cy="255230"/>
            </a:xfrm>
            <a:custGeom>
              <a:avLst/>
              <a:gdLst/>
              <a:ahLst/>
              <a:cxnLst/>
              <a:rect l="l" t="t" r="r" b="b"/>
              <a:pathLst>
                <a:path w="1551" h="4351" extrusionOk="0">
                  <a:moveTo>
                    <a:pt x="545" y="1"/>
                  </a:moveTo>
                  <a:cubicBezTo>
                    <a:pt x="433" y="46"/>
                    <a:pt x="277" y="158"/>
                    <a:pt x="203" y="252"/>
                  </a:cubicBezTo>
                  <a:cubicBezTo>
                    <a:pt x="1" y="628"/>
                    <a:pt x="367" y="1069"/>
                    <a:pt x="438" y="1737"/>
                  </a:cubicBezTo>
                  <a:cubicBezTo>
                    <a:pt x="512" y="2429"/>
                    <a:pt x="438" y="2817"/>
                    <a:pt x="442" y="3163"/>
                  </a:cubicBezTo>
                  <a:cubicBezTo>
                    <a:pt x="388" y="3452"/>
                    <a:pt x="5" y="4004"/>
                    <a:pt x="108" y="4037"/>
                  </a:cubicBezTo>
                  <a:cubicBezTo>
                    <a:pt x="359" y="4140"/>
                    <a:pt x="664" y="4268"/>
                    <a:pt x="986" y="4351"/>
                  </a:cubicBezTo>
                  <a:cubicBezTo>
                    <a:pt x="1093" y="4017"/>
                    <a:pt x="1138" y="3625"/>
                    <a:pt x="1258" y="3019"/>
                  </a:cubicBezTo>
                  <a:cubicBezTo>
                    <a:pt x="1382" y="2400"/>
                    <a:pt x="1551" y="1815"/>
                    <a:pt x="1258" y="920"/>
                  </a:cubicBezTo>
                  <a:cubicBezTo>
                    <a:pt x="1077" y="372"/>
                    <a:pt x="747" y="121"/>
                    <a:pt x="545" y="1"/>
                  </a:cubicBezTo>
                  <a:close/>
                </a:path>
              </a:pathLst>
            </a:custGeom>
            <a:solidFill>
              <a:srgbClr val="3357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1697;p35">
              <a:extLst>
                <a:ext uri="{FF2B5EF4-FFF2-40B4-BE49-F238E27FC236}">
                  <a16:creationId xmlns:a16="http://schemas.microsoft.com/office/drawing/2014/main" id="{2CA8E4E0-8E17-2DF4-A4F7-6C5E80DA9324}"/>
                </a:ext>
              </a:extLst>
            </p:cNvPr>
            <p:cNvSpPr/>
            <p:nvPr/>
          </p:nvSpPr>
          <p:spPr>
            <a:xfrm>
              <a:off x="-1631607" y="3196227"/>
              <a:ext cx="190176" cy="173751"/>
            </a:xfrm>
            <a:custGeom>
              <a:avLst/>
              <a:gdLst/>
              <a:ahLst/>
              <a:cxnLst/>
              <a:rect l="l" t="t" r="r" b="b"/>
              <a:pathLst>
                <a:path w="3242" h="2962" extrusionOk="0">
                  <a:moveTo>
                    <a:pt x="2767" y="0"/>
                  </a:moveTo>
                  <a:cubicBezTo>
                    <a:pt x="2667" y="0"/>
                    <a:pt x="2566" y="47"/>
                    <a:pt x="2479" y="166"/>
                  </a:cubicBezTo>
                  <a:cubicBezTo>
                    <a:pt x="2248" y="479"/>
                    <a:pt x="1741" y="2100"/>
                    <a:pt x="1572" y="2128"/>
                  </a:cubicBezTo>
                  <a:cubicBezTo>
                    <a:pt x="908" y="2252"/>
                    <a:pt x="1" y="2722"/>
                    <a:pt x="1" y="2722"/>
                  </a:cubicBezTo>
                  <a:lnTo>
                    <a:pt x="100" y="2961"/>
                  </a:lnTo>
                  <a:lnTo>
                    <a:pt x="2070" y="2755"/>
                  </a:lnTo>
                  <a:cubicBezTo>
                    <a:pt x="2310" y="2429"/>
                    <a:pt x="3081" y="1007"/>
                    <a:pt x="3081" y="1007"/>
                  </a:cubicBezTo>
                  <a:cubicBezTo>
                    <a:pt x="3081" y="1007"/>
                    <a:pt x="3241" y="755"/>
                    <a:pt x="3233" y="426"/>
                  </a:cubicBezTo>
                  <a:cubicBezTo>
                    <a:pt x="3227" y="258"/>
                    <a:pt x="3002" y="0"/>
                    <a:pt x="2767" y="0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1698;p35">
              <a:extLst>
                <a:ext uri="{FF2B5EF4-FFF2-40B4-BE49-F238E27FC236}">
                  <a16:creationId xmlns:a16="http://schemas.microsoft.com/office/drawing/2014/main" id="{A956330B-700F-84AB-4D9E-284241E9ED0B}"/>
                </a:ext>
              </a:extLst>
            </p:cNvPr>
            <p:cNvSpPr/>
            <p:nvPr/>
          </p:nvSpPr>
          <p:spPr>
            <a:xfrm>
              <a:off x="-1460851" y="3108240"/>
              <a:ext cx="78194" cy="104532"/>
            </a:xfrm>
            <a:custGeom>
              <a:avLst/>
              <a:gdLst/>
              <a:ahLst/>
              <a:cxnLst/>
              <a:rect l="l" t="t" r="r" b="b"/>
              <a:pathLst>
                <a:path w="1333" h="1782" extrusionOk="0">
                  <a:moveTo>
                    <a:pt x="1332" y="998"/>
                  </a:moveTo>
                  <a:lnTo>
                    <a:pt x="429" y="1781"/>
                  </a:lnTo>
                  <a:lnTo>
                    <a:pt x="1" y="1295"/>
                  </a:lnTo>
                  <a:cubicBezTo>
                    <a:pt x="1" y="1295"/>
                    <a:pt x="240" y="1122"/>
                    <a:pt x="347" y="948"/>
                  </a:cubicBezTo>
                  <a:cubicBezTo>
                    <a:pt x="574" y="598"/>
                    <a:pt x="706" y="0"/>
                    <a:pt x="706" y="0"/>
                  </a:cubicBezTo>
                  <a:cubicBezTo>
                    <a:pt x="706" y="0"/>
                    <a:pt x="870" y="779"/>
                    <a:pt x="1332" y="998"/>
                  </a:cubicBezTo>
                  <a:close/>
                </a:path>
              </a:pathLst>
            </a:custGeom>
            <a:solidFill>
              <a:srgbClr val="8A531D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1699;p35">
              <a:extLst>
                <a:ext uri="{FF2B5EF4-FFF2-40B4-BE49-F238E27FC236}">
                  <a16:creationId xmlns:a16="http://schemas.microsoft.com/office/drawing/2014/main" id="{8B2CABBD-B79E-23CA-3898-C92FD352CBD9}"/>
                </a:ext>
              </a:extLst>
            </p:cNvPr>
            <p:cNvSpPr/>
            <p:nvPr/>
          </p:nvSpPr>
          <p:spPr>
            <a:xfrm>
              <a:off x="-1443899" y="3016615"/>
              <a:ext cx="129169" cy="153865"/>
            </a:xfrm>
            <a:custGeom>
              <a:avLst/>
              <a:gdLst/>
              <a:ahLst/>
              <a:cxnLst/>
              <a:rect l="l" t="t" r="r" b="b"/>
              <a:pathLst>
                <a:path w="2202" h="2623" extrusionOk="0">
                  <a:moveTo>
                    <a:pt x="1143" y="1"/>
                  </a:moveTo>
                  <a:cubicBezTo>
                    <a:pt x="638" y="1"/>
                    <a:pt x="214" y="287"/>
                    <a:pt x="116" y="944"/>
                  </a:cubicBezTo>
                  <a:cubicBezTo>
                    <a:pt x="0" y="1694"/>
                    <a:pt x="326" y="2527"/>
                    <a:pt x="920" y="2614"/>
                  </a:cubicBezTo>
                  <a:cubicBezTo>
                    <a:pt x="959" y="2620"/>
                    <a:pt x="999" y="2623"/>
                    <a:pt x="1039" y="2623"/>
                  </a:cubicBezTo>
                  <a:cubicBezTo>
                    <a:pt x="1372" y="2623"/>
                    <a:pt x="1690" y="2412"/>
                    <a:pt x="1860" y="2102"/>
                  </a:cubicBezTo>
                  <a:cubicBezTo>
                    <a:pt x="1950" y="2102"/>
                    <a:pt x="2037" y="2094"/>
                    <a:pt x="2041" y="2032"/>
                  </a:cubicBezTo>
                  <a:cubicBezTo>
                    <a:pt x="2020" y="1933"/>
                    <a:pt x="2004" y="1851"/>
                    <a:pt x="2000" y="1781"/>
                  </a:cubicBezTo>
                  <a:cubicBezTo>
                    <a:pt x="2041" y="1653"/>
                    <a:pt x="2074" y="1517"/>
                    <a:pt x="2095" y="1373"/>
                  </a:cubicBezTo>
                  <a:cubicBezTo>
                    <a:pt x="2202" y="626"/>
                    <a:pt x="1942" y="107"/>
                    <a:pt x="1352" y="16"/>
                  </a:cubicBezTo>
                  <a:cubicBezTo>
                    <a:pt x="1281" y="6"/>
                    <a:pt x="1211" y="1"/>
                    <a:pt x="1143" y="1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1700;p35">
              <a:extLst>
                <a:ext uri="{FF2B5EF4-FFF2-40B4-BE49-F238E27FC236}">
                  <a16:creationId xmlns:a16="http://schemas.microsoft.com/office/drawing/2014/main" id="{08097794-00F4-AF9D-7798-F050DBD716D0}"/>
                </a:ext>
              </a:extLst>
            </p:cNvPr>
            <p:cNvSpPr/>
            <p:nvPr/>
          </p:nvSpPr>
          <p:spPr>
            <a:xfrm>
              <a:off x="-1533178" y="3014797"/>
              <a:ext cx="217277" cy="128407"/>
            </a:xfrm>
            <a:custGeom>
              <a:avLst/>
              <a:gdLst/>
              <a:ahLst/>
              <a:cxnLst/>
              <a:rect l="l" t="t" r="r" b="b"/>
              <a:pathLst>
                <a:path w="3704" h="2189" extrusionOk="0">
                  <a:moveTo>
                    <a:pt x="2500" y="0"/>
                  </a:moveTo>
                  <a:cubicBezTo>
                    <a:pt x="2226" y="0"/>
                    <a:pt x="2023" y="61"/>
                    <a:pt x="1868" y="163"/>
                  </a:cubicBezTo>
                  <a:lnTo>
                    <a:pt x="1864" y="163"/>
                  </a:lnTo>
                  <a:cubicBezTo>
                    <a:pt x="1316" y="476"/>
                    <a:pt x="1316" y="661"/>
                    <a:pt x="1163" y="769"/>
                  </a:cubicBezTo>
                  <a:cubicBezTo>
                    <a:pt x="858" y="980"/>
                    <a:pt x="676" y="1025"/>
                    <a:pt x="576" y="1025"/>
                  </a:cubicBezTo>
                  <a:cubicBezTo>
                    <a:pt x="500" y="1025"/>
                    <a:pt x="471" y="1000"/>
                    <a:pt x="471" y="1000"/>
                  </a:cubicBezTo>
                  <a:lnTo>
                    <a:pt x="471" y="1000"/>
                  </a:lnTo>
                  <a:cubicBezTo>
                    <a:pt x="471" y="1000"/>
                    <a:pt x="675" y="1272"/>
                    <a:pt x="787" y="1272"/>
                  </a:cubicBezTo>
                  <a:cubicBezTo>
                    <a:pt x="789" y="1272"/>
                    <a:pt x="791" y="1272"/>
                    <a:pt x="792" y="1272"/>
                  </a:cubicBezTo>
                  <a:lnTo>
                    <a:pt x="792" y="1272"/>
                  </a:lnTo>
                  <a:cubicBezTo>
                    <a:pt x="722" y="1317"/>
                    <a:pt x="662" y="1336"/>
                    <a:pt x="609" y="1336"/>
                  </a:cubicBezTo>
                  <a:cubicBezTo>
                    <a:pt x="373" y="1336"/>
                    <a:pt x="287" y="960"/>
                    <a:pt x="71" y="960"/>
                  </a:cubicBezTo>
                  <a:cubicBezTo>
                    <a:pt x="60" y="960"/>
                    <a:pt x="49" y="961"/>
                    <a:pt x="38" y="962"/>
                  </a:cubicBezTo>
                  <a:cubicBezTo>
                    <a:pt x="413" y="1301"/>
                    <a:pt x="1" y="1977"/>
                    <a:pt x="1011" y="2170"/>
                  </a:cubicBezTo>
                  <a:cubicBezTo>
                    <a:pt x="1074" y="2183"/>
                    <a:pt x="1154" y="2189"/>
                    <a:pt x="1243" y="2189"/>
                  </a:cubicBezTo>
                  <a:cubicBezTo>
                    <a:pt x="1694" y="2189"/>
                    <a:pt x="2383" y="2037"/>
                    <a:pt x="2400" y="1779"/>
                  </a:cubicBezTo>
                  <a:cubicBezTo>
                    <a:pt x="2367" y="1750"/>
                    <a:pt x="2343" y="1717"/>
                    <a:pt x="2318" y="1688"/>
                  </a:cubicBezTo>
                  <a:cubicBezTo>
                    <a:pt x="2301" y="1531"/>
                    <a:pt x="2363" y="1280"/>
                    <a:pt x="2503" y="1280"/>
                  </a:cubicBezTo>
                  <a:cubicBezTo>
                    <a:pt x="2586" y="1280"/>
                    <a:pt x="2660" y="1437"/>
                    <a:pt x="2660" y="1437"/>
                  </a:cubicBezTo>
                  <a:lnTo>
                    <a:pt x="3188" y="859"/>
                  </a:lnTo>
                  <a:lnTo>
                    <a:pt x="3629" y="756"/>
                  </a:lnTo>
                  <a:cubicBezTo>
                    <a:pt x="3703" y="612"/>
                    <a:pt x="3493" y="35"/>
                    <a:pt x="2578" y="2"/>
                  </a:cubicBezTo>
                  <a:cubicBezTo>
                    <a:pt x="2551" y="1"/>
                    <a:pt x="2525" y="0"/>
                    <a:pt x="2500" y="0"/>
                  </a:cubicBezTo>
                  <a:close/>
                </a:path>
              </a:pathLst>
            </a:custGeom>
            <a:solidFill>
              <a:srgbClr val="8A5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1701;p35">
              <a:extLst>
                <a:ext uri="{FF2B5EF4-FFF2-40B4-BE49-F238E27FC236}">
                  <a16:creationId xmlns:a16="http://schemas.microsoft.com/office/drawing/2014/main" id="{8FA1E6FF-7824-869C-6059-2CAE36B026D8}"/>
                </a:ext>
              </a:extLst>
            </p:cNvPr>
            <p:cNvSpPr/>
            <p:nvPr/>
          </p:nvSpPr>
          <p:spPr>
            <a:xfrm>
              <a:off x="-1392866" y="3014855"/>
              <a:ext cx="76962" cy="83766"/>
            </a:xfrm>
            <a:custGeom>
              <a:avLst/>
              <a:gdLst/>
              <a:ahLst/>
              <a:cxnLst/>
              <a:rect l="l" t="t" r="r" b="b"/>
              <a:pathLst>
                <a:path w="1312" h="1428" extrusionOk="0">
                  <a:moveTo>
                    <a:pt x="280" y="1"/>
                  </a:moveTo>
                  <a:cubicBezTo>
                    <a:pt x="17" y="372"/>
                    <a:pt x="0" y="1275"/>
                    <a:pt x="103" y="1275"/>
                  </a:cubicBezTo>
                  <a:cubicBezTo>
                    <a:pt x="186" y="1275"/>
                    <a:pt x="264" y="1427"/>
                    <a:pt x="264" y="1427"/>
                  </a:cubicBezTo>
                  <a:lnTo>
                    <a:pt x="792" y="850"/>
                  </a:lnTo>
                  <a:lnTo>
                    <a:pt x="1233" y="747"/>
                  </a:lnTo>
                  <a:cubicBezTo>
                    <a:pt x="1311" y="607"/>
                    <a:pt x="1113" y="71"/>
                    <a:pt x="280" y="1"/>
                  </a:cubicBezTo>
                  <a:close/>
                </a:path>
              </a:pathLst>
            </a:custGeom>
            <a:solidFill>
              <a:srgbClr val="8A5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1702;p35">
              <a:extLst>
                <a:ext uri="{FF2B5EF4-FFF2-40B4-BE49-F238E27FC236}">
                  <a16:creationId xmlns:a16="http://schemas.microsoft.com/office/drawing/2014/main" id="{049453BE-58F8-DECF-1F6E-C8E8028567D9}"/>
                </a:ext>
              </a:extLst>
            </p:cNvPr>
            <p:cNvSpPr/>
            <p:nvPr/>
          </p:nvSpPr>
          <p:spPr>
            <a:xfrm>
              <a:off x="-1559046" y="3057676"/>
              <a:ext cx="140608" cy="87051"/>
            </a:xfrm>
            <a:custGeom>
              <a:avLst/>
              <a:gdLst/>
              <a:ahLst/>
              <a:cxnLst/>
              <a:rect l="l" t="t" r="r" b="b"/>
              <a:pathLst>
                <a:path w="2397" h="1484" extrusionOk="0">
                  <a:moveTo>
                    <a:pt x="88" y="1"/>
                  </a:moveTo>
                  <a:cubicBezTo>
                    <a:pt x="3" y="1"/>
                    <a:pt x="1" y="67"/>
                    <a:pt x="1" y="67"/>
                  </a:cubicBezTo>
                  <a:cubicBezTo>
                    <a:pt x="310" y="75"/>
                    <a:pt x="124" y="607"/>
                    <a:pt x="471" y="1019"/>
                  </a:cubicBezTo>
                  <a:cubicBezTo>
                    <a:pt x="696" y="1290"/>
                    <a:pt x="1259" y="1483"/>
                    <a:pt x="1749" y="1483"/>
                  </a:cubicBezTo>
                  <a:cubicBezTo>
                    <a:pt x="2004" y="1483"/>
                    <a:pt x="2238" y="1431"/>
                    <a:pt x="2396" y="1312"/>
                  </a:cubicBezTo>
                  <a:cubicBezTo>
                    <a:pt x="1675" y="1143"/>
                    <a:pt x="974" y="1188"/>
                    <a:pt x="681" y="776"/>
                  </a:cubicBezTo>
                  <a:cubicBezTo>
                    <a:pt x="388" y="363"/>
                    <a:pt x="429" y="128"/>
                    <a:pt x="256" y="50"/>
                  </a:cubicBezTo>
                  <a:cubicBezTo>
                    <a:pt x="179" y="14"/>
                    <a:pt x="126" y="1"/>
                    <a:pt x="88" y="1"/>
                  </a:cubicBezTo>
                  <a:close/>
                </a:path>
              </a:pathLst>
            </a:custGeom>
            <a:solidFill>
              <a:srgbClr val="8A5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1703;p35">
              <a:extLst>
                <a:ext uri="{FF2B5EF4-FFF2-40B4-BE49-F238E27FC236}">
                  <a16:creationId xmlns:a16="http://schemas.microsoft.com/office/drawing/2014/main" id="{C5DE85FD-9F95-0582-EF90-829FE5E79524}"/>
                </a:ext>
              </a:extLst>
            </p:cNvPr>
            <p:cNvSpPr/>
            <p:nvPr/>
          </p:nvSpPr>
          <p:spPr>
            <a:xfrm>
              <a:off x="-1697775" y="3332198"/>
              <a:ext cx="127175" cy="51797"/>
            </a:xfrm>
            <a:custGeom>
              <a:avLst/>
              <a:gdLst/>
              <a:ahLst/>
              <a:cxnLst/>
              <a:rect l="l" t="t" r="r" b="b"/>
              <a:pathLst>
                <a:path w="2168" h="883" extrusionOk="0">
                  <a:moveTo>
                    <a:pt x="2098" y="0"/>
                  </a:moveTo>
                  <a:cubicBezTo>
                    <a:pt x="2098" y="0"/>
                    <a:pt x="1680" y="210"/>
                    <a:pt x="1290" y="210"/>
                  </a:cubicBezTo>
                  <a:cubicBezTo>
                    <a:pt x="1229" y="210"/>
                    <a:pt x="1170" y="205"/>
                    <a:pt x="1112" y="194"/>
                  </a:cubicBezTo>
                  <a:cubicBezTo>
                    <a:pt x="1022" y="175"/>
                    <a:pt x="948" y="168"/>
                    <a:pt x="887" y="168"/>
                  </a:cubicBezTo>
                  <a:cubicBezTo>
                    <a:pt x="709" y="168"/>
                    <a:pt x="633" y="227"/>
                    <a:pt x="560" y="227"/>
                  </a:cubicBezTo>
                  <a:cubicBezTo>
                    <a:pt x="406" y="227"/>
                    <a:pt x="299" y="221"/>
                    <a:pt x="233" y="221"/>
                  </a:cubicBezTo>
                  <a:cubicBezTo>
                    <a:pt x="158" y="221"/>
                    <a:pt x="138" y="229"/>
                    <a:pt x="164" y="264"/>
                  </a:cubicBezTo>
                  <a:cubicBezTo>
                    <a:pt x="218" y="326"/>
                    <a:pt x="341" y="379"/>
                    <a:pt x="341" y="379"/>
                  </a:cubicBezTo>
                  <a:cubicBezTo>
                    <a:pt x="341" y="379"/>
                    <a:pt x="335" y="379"/>
                    <a:pt x="324" y="379"/>
                  </a:cubicBezTo>
                  <a:cubicBezTo>
                    <a:pt x="271" y="379"/>
                    <a:pt x="116" y="390"/>
                    <a:pt x="65" y="520"/>
                  </a:cubicBezTo>
                  <a:cubicBezTo>
                    <a:pt x="0" y="669"/>
                    <a:pt x="512" y="883"/>
                    <a:pt x="616" y="883"/>
                  </a:cubicBezTo>
                  <a:cubicBezTo>
                    <a:pt x="618" y="883"/>
                    <a:pt x="620" y="882"/>
                    <a:pt x="622" y="882"/>
                  </a:cubicBezTo>
                  <a:cubicBezTo>
                    <a:pt x="712" y="878"/>
                    <a:pt x="1013" y="796"/>
                    <a:pt x="1215" y="697"/>
                  </a:cubicBezTo>
                  <a:cubicBezTo>
                    <a:pt x="1392" y="617"/>
                    <a:pt x="1815" y="513"/>
                    <a:pt x="2070" y="513"/>
                  </a:cubicBezTo>
                  <a:cubicBezTo>
                    <a:pt x="2107" y="513"/>
                    <a:pt x="2139" y="515"/>
                    <a:pt x="2168" y="520"/>
                  </a:cubicBezTo>
                  <a:lnTo>
                    <a:pt x="2098" y="0"/>
                  </a:ln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1704;p35">
              <a:extLst>
                <a:ext uri="{FF2B5EF4-FFF2-40B4-BE49-F238E27FC236}">
                  <a16:creationId xmlns:a16="http://schemas.microsoft.com/office/drawing/2014/main" id="{D090CB77-8328-7365-685D-1123E1FB88F5}"/>
                </a:ext>
              </a:extLst>
            </p:cNvPr>
            <p:cNvSpPr/>
            <p:nvPr/>
          </p:nvSpPr>
          <p:spPr>
            <a:xfrm>
              <a:off x="-1717191" y="3334486"/>
              <a:ext cx="75026" cy="51386"/>
            </a:xfrm>
            <a:custGeom>
              <a:avLst/>
              <a:gdLst/>
              <a:ahLst/>
              <a:cxnLst/>
              <a:rect l="l" t="t" r="r" b="b"/>
              <a:pathLst>
                <a:path w="1279" h="876" extrusionOk="0">
                  <a:moveTo>
                    <a:pt x="163" y="1"/>
                  </a:moveTo>
                  <a:cubicBezTo>
                    <a:pt x="122" y="1"/>
                    <a:pt x="86" y="17"/>
                    <a:pt x="66" y="48"/>
                  </a:cubicBezTo>
                  <a:lnTo>
                    <a:pt x="37" y="97"/>
                  </a:lnTo>
                  <a:cubicBezTo>
                    <a:pt x="0" y="155"/>
                    <a:pt x="37" y="241"/>
                    <a:pt x="120" y="295"/>
                  </a:cubicBezTo>
                  <a:lnTo>
                    <a:pt x="998" y="839"/>
                  </a:lnTo>
                  <a:cubicBezTo>
                    <a:pt x="1038" y="864"/>
                    <a:pt x="1079" y="876"/>
                    <a:pt x="1115" y="876"/>
                  </a:cubicBezTo>
                  <a:cubicBezTo>
                    <a:pt x="1157" y="876"/>
                    <a:pt x="1192" y="860"/>
                    <a:pt x="1212" y="831"/>
                  </a:cubicBezTo>
                  <a:lnTo>
                    <a:pt x="1241" y="773"/>
                  </a:lnTo>
                  <a:cubicBezTo>
                    <a:pt x="1278" y="720"/>
                    <a:pt x="1241" y="633"/>
                    <a:pt x="1159" y="584"/>
                  </a:cubicBezTo>
                  <a:lnTo>
                    <a:pt x="276" y="35"/>
                  </a:lnTo>
                  <a:cubicBezTo>
                    <a:pt x="238" y="12"/>
                    <a:pt x="199" y="1"/>
                    <a:pt x="163" y="1"/>
                  </a:cubicBezTo>
                  <a:close/>
                </a:path>
              </a:pathLst>
            </a:custGeom>
            <a:solidFill>
              <a:srgbClr val="FF7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1705;p35">
              <a:extLst>
                <a:ext uri="{FF2B5EF4-FFF2-40B4-BE49-F238E27FC236}">
                  <a16:creationId xmlns:a16="http://schemas.microsoft.com/office/drawing/2014/main" id="{74A7FED4-ABB5-BD9C-5DA5-8E83BD629C53}"/>
                </a:ext>
              </a:extLst>
            </p:cNvPr>
            <p:cNvSpPr/>
            <p:nvPr/>
          </p:nvSpPr>
          <p:spPr>
            <a:xfrm>
              <a:off x="-1673900" y="3366748"/>
              <a:ext cx="19240" cy="16777"/>
            </a:xfrm>
            <a:custGeom>
              <a:avLst/>
              <a:gdLst/>
              <a:ahLst/>
              <a:cxnLst/>
              <a:rect l="l" t="t" r="r" b="b"/>
              <a:pathLst>
                <a:path w="328" h="286" extrusionOk="0">
                  <a:moveTo>
                    <a:pt x="260" y="0"/>
                  </a:moveTo>
                  <a:cubicBezTo>
                    <a:pt x="257" y="0"/>
                    <a:pt x="254" y="0"/>
                    <a:pt x="252" y="1"/>
                  </a:cubicBezTo>
                  <a:cubicBezTo>
                    <a:pt x="169" y="5"/>
                    <a:pt x="54" y="79"/>
                    <a:pt x="41" y="108"/>
                  </a:cubicBezTo>
                  <a:cubicBezTo>
                    <a:pt x="25" y="141"/>
                    <a:pt x="0" y="170"/>
                    <a:pt x="21" y="203"/>
                  </a:cubicBezTo>
                  <a:cubicBezTo>
                    <a:pt x="70" y="273"/>
                    <a:pt x="137" y="286"/>
                    <a:pt x="180" y="286"/>
                  </a:cubicBezTo>
                  <a:cubicBezTo>
                    <a:pt x="206" y="286"/>
                    <a:pt x="223" y="281"/>
                    <a:pt x="223" y="281"/>
                  </a:cubicBezTo>
                  <a:cubicBezTo>
                    <a:pt x="202" y="244"/>
                    <a:pt x="128" y="157"/>
                    <a:pt x="190" y="108"/>
                  </a:cubicBezTo>
                  <a:cubicBezTo>
                    <a:pt x="252" y="62"/>
                    <a:pt x="252" y="62"/>
                    <a:pt x="281" y="54"/>
                  </a:cubicBezTo>
                  <a:cubicBezTo>
                    <a:pt x="328" y="38"/>
                    <a:pt x="311" y="0"/>
                    <a:pt x="260" y="0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1706;p35">
              <a:extLst>
                <a:ext uri="{FF2B5EF4-FFF2-40B4-BE49-F238E27FC236}">
                  <a16:creationId xmlns:a16="http://schemas.microsoft.com/office/drawing/2014/main" id="{FADB8386-19C4-CCB6-9CA9-275ADDD7A01C}"/>
                </a:ext>
              </a:extLst>
            </p:cNvPr>
            <p:cNvSpPr/>
            <p:nvPr/>
          </p:nvSpPr>
          <p:spPr>
            <a:xfrm>
              <a:off x="-1680177" y="3361469"/>
              <a:ext cx="21528" cy="15662"/>
            </a:xfrm>
            <a:custGeom>
              <a:avLst/>
              <a:gdLst/>
              <a:ahLst/>
              <a:cxnLst/>
              <a:rect l="l" t="t" r="r" b="b"/>
              <a:pathLst>
                <a:path w="367" h="267" extrusionOk="0">
                  <a:moveTo>
                    <a:pt x="276" y="1"/>
                  </a:moveTo>
                  <a:cubicBezTo>
                    <a:pt x="222" y="1"/>
                    <a:pt x="163" y="34"/>
                    <a:pt x="148" y="45"/>
                  </a:cubicBezTo>
                  <a:cubicBezTo>
                    <a:pt x="87" y="91"/>
                    <a:pt x="4" y="124"/>
                    <a:pt x="4" y="173"/>
                  </a:cubicBezTo>
                  <a:cubicBezTo>
                    <a:pt x="4" y="206"/>
                    <a:pt x="0" y="227"/>
                    <a:pt x="66" y="256"/>
                  </a:cubicBezTo>
                  <a:cubicBezTo>
                    <a:pt x="82" y="264"/>
                    <a:pt x="95" y="267"/>
                    <a:pt x="104" y="267"/>
                  </a:cubicBezTo>
                  <a:cubicBezTo>
                    <a:pt x="132" y="267"/>
                    <a:pt x="132" y="239"/>
                    <a:pt x="132" y="239"/>
                  </a:cubicBezTo>
                  <a:lnTo>
                    <a:pt x="252" y="103"/>
                  </a:lnTo>
                  <a:cubicBezTo>
                    <a:pt x="280" y="70"/>
                    <a:pt x="367" y="45"/>
                    <a:pt x="338" y="21"/>
                  </a:cubicBezTo>
                  <a:cubicBezTo>
                    <a:pt x="320" y="6"/>
                    <a:pt x="299" y="1"/>
                    <a:pt x="276" y="1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1707;p35">
              <a:extLst>
                <a:ext uri="{FF2B5EF4-FFF2-40B4-BE49-F238E27FC236}">
                  <a16:creationId xmlns:a16="http://schemas.microsoft.com/office/drawing/2014/main" id="{E4F31FAE-EE88-2432-58F0-CE4ACFE2A78C}"/>
                </a:ext>
              </a:extLst>
            </p:cNvPr>
            <p:cNvSpPr/>
            <p:nvPr/>
          </p:nvSpPr>
          <p:spPr>
            <a:xfrm>
              <a:off x="-1689152" y="3357656"/>
              <a:ext cx="23053" cy="14078"/>
            </a:xfrm>
            <a:custGeom>
              <a:avLst/>
              <a:gdLst/>
              <a:ahLst/>
              <a:cxnLst/>
              <a:rect l="l" t="t" r="r" b="b"/>
              <a:pathLst>
                <a:path w="393" h="240" extrusionOk="0">
                  <a:moveTo>
                    <a:pt x="359" y="1"/>
                  </a:moveTo>
                  <a:cubicBezTo>
                    <a:pt x="352" y="1"/>
                    <a:pt x="344" y="2"/>
                    <a:pt x="334" y="3"/>
                  </a:cubicBezTo>
                  <a:cubicBezTo>
                    <a:pt x="231" y="7"/>
                    <a:pt x="203" y="53"/>
                    <a:pt x="141" y="90"/>
                  </a:cubicBezTo>
                  <a:cubicBezTo>
                    <a:pt x="83" y="127"/>
                    <a:pt x="0" y="147"/>
                    <a:pt x="17" y="189"/>
                  </a:cubicBezTo>
                  <a:cubicBezTo>
                    <a:pt x="27" y="216"/>
                    <a:pt x="60" y="240"/>
                    <a:pt x="96" y="240"/>
                  </a:cubicBezTo>
                  <a:cubicBezTo>
                    <a:pt x="120" y="240"/>
                    <a:pt x="146" y="229"/>
                    <a:pt x="165" y="201"/>
                  </a:cubicBezTo>
                  <a:cubicBezTo>
                    <a:pt x="223" y="114"/>
                    <a:pt x="392" y="36"/>
                    <a:pt x="392" y="36"/>
                  </a:cubicBezTo>
                  <a:cubicBezTo>
                    <a:pt x="392" y="16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1708;p35">
              <a:extLst>
                <a:ext uri="{FF2B5EF4-FFF2-40B4-BE49-F238E27FC236}">
                  <a16:creationId xmlns:a16="http://schemas.microsoft.com/office/drawing/2014/main" id="{E9F4F317-04E4-EE8C-0B36-2AF8005A75A8}"/>
                </a:ext>
              </a:extLst>
            </p:cNvPr>
            <p:cNvSpPr/>
            <p:nvPr/>
          </p:nvSpPr>
          <p:spPr>
            <a:xfrm>
              <a:off x="-1694959" y="3353256"/>
              <a:ext cx="22291" cy="17070"/>
            </a:xfrm>
            <a:custGeom>
              <a:avLst/>
              <a:gdLst/>
              <a:ahLst/>
              <a:cxnLst/>
              <a:rect l="l" t="t" r="r" b="b"/>
              <a:pathLst>
                <a:path w="380" h="291" extrusionOk="0">
                  <a:moveTo>
                    <a:pt x="320" y="1"/>
                  </a:moveTo>
                  <a:cubicBezTo>
                    <a:pt x="313" y="1"/>
                    <a:pt x="305" y="2"/>
                    <a:pt x="297" y="4"/>
                  </a:cubicBezTo>
                  <a:cubicBezTo>
                    <a:pt x="236" y="16"/>
                    <a:pt x="161" y="37"/>
                    <a:pt x="112" y="66"/>
                  </a:cubicBezTo>
                  <a:cubicBezTo>
                    <a:pt x="58" y="99"/>
                    <a:pt x="1" y="161"/>
                    <a:pt x="13" y="206"/>
                  </a:cubicBezTo>
                  <a:cubicBezTo>
                    <a:pt x="25" y="236"/>
                    <a:pt x="92" y="290"/>
                    <a:pt x="137" y="290"/>
                  </a:cubicBezTo>
                  <a:cubicBezTo>
                    <a:pt x="153" y="290"/>
                    <a:pt x="167" y="283"/>
                    <a:pt x="174" y="264"/>
                  </a:cubicBezTo>
                  <a:cubicBezTo>
                    <a:pt x="244" y="103"/>
                    <a:pt x="376" y="62"/>
                    <a:pt x="376" y="62"/>
                  </a:cubicBezTo>
                  <a:cubicBezTo>
                    <a:pt x="379" y="47"/>
                    <a:pt x="367" y="1"/>
                    <a:pt x="320" y="1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620" name="Grafik 619">
            <a:extLst>
              <a:ext uri="{FF2B5EF4-FFF2-40B4-BE49-F238E27FC236}">
                <a16:creationId xmlns:a16="http://schemas.microsoft.com/office/drawing/2014/main" id="{95618BC7-DAD8-F156-30CE-D94EA7D99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D4948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274" y="4564458"/>
            <a:ext cx="928541" cy="990442"/>
          </a:xfrm>
          <a:prstGeom prst="rect">
            <a:avLst/>
          </a:prstGeom>
        </p:spPr>
      </p:pic>
      <p:sp>
        <p:nvSpPr>
          <p:cNvPr id="621" name="Google Shape;2765;p44">
            <a:extLst>
              <a:ext uri="{FF2B5EF4-FFF2-40B4-BE49-F238E27FC236}">
                <a16:creationId xmlns:a16="http://schemas.microsoft.com/office/drawing/2014/main" id="{2D32F499-1AA3-AF2F-06C0-9F6D3B91596B}"/>
              </a:ext>
            </a:extLst>
          </p:cNvPr>
          <p:cNvSpPr txBox="1"/>
          <p:nvPr/>
        </p:nvSpPr>
        <p:spPr>
          <a:xfrm>
            <a:off x="15834635" y="5982225"/>
            <a:ext cx="2068105" cy="788585"/>
          </a:xfrm>
          <a:prstGeom prst="rect">
            <a:avLst/>
          </a:prstGeom>
          <a:solidFill>
            <a:srgbClr val="FF008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2400" b="1" kern="0" dirty="0">
                <a:solidFill>
                  <a:srgbClr val="FFFFFF"/>
                </a:solidFill>
                <a:ea typeface="Fira Sans Extra Condensed"/>
                <a:cs typeface="Fira Sans Extra Condensed"/>
                <a:sym typeface="Fira Sans Extra Condensed"/>
              </a:rPr>
              <a:t>GESAMT</a:t>
            </a:r>
            <a:endParaRPr sz="2400" b="1" kern="0" dirty="0">
              <a:solidFill>
                <a:srgbClr val="FFFFFF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22" name="Google Shape;2766;p44">
            <a:extLst>
              <a:ext uri="{FF2B5EF4-FFF2-40B4-BE49-F238E27FC236}">
                <a16:creationId xmlns:a16="http://schemas.microsoft.com/office/drawing/2014/main" id="{A55CE429-C4C0-7214-5B34-7760F9C15126}"/>
              </a:ext>
            </a:extLst>
          </p:cNvPr>
          <p:cNvSpPr txBox="1"/>
          <p:nvPr/>
        </p:nvSpPr>
        <p:spPr>
          <a:xfrm>
            <a:off x="15834646" y="6549576"/>
            <a:ext cx="2081689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00" kern="0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2604;p44">
            <a:extLst>
              <a:ext uri="{FF2B5EF4-FFF2-40B4-BE49-F238E27FC236}">
                <a16:creationId xmlns:a16="http://schemas.microsoft.com/office/drawing/2014/main" id="{D16EDDF2-3A1B-0CE9-64C9-792E4FB8C335}"/>
              </a:ext>
            </a:extLst>
          </p:cNvPr>
          <p:cNvSpPr/>
          <p:nvPr/>
        </p:nvSpPr>
        <p:spPr>
          <a:xfrm>
            <a:off x="16257850" y="4408194"/>
            <a:ext cx="1368000" cy="1368000"/>
          </a:xfrm>
          <a:prstGeom prst="rect">
            <a:avLst/>
          </a:prstGeom>
          <a:noFill/>
          <a:ln w="19050" cap="flat" cmpd="sng">
            <a:solidFill>
              <a:srgbClr val="FF00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24" name="Google Shape;2800;p44">
            <a:extLst>
              <a:ext uri="{FF2B5EF4-FFF2-40B4-BE49-F238E27FC236}">
                <a16:creationId xmlns:a16="http://schemas.microsoft.com/office/drawing/2014/main" id="{8274893E-279A-D982-51CA-174082E43FA7}"/>
              </a:ext>
            </a:extLst>
          </p:cNvPr>
          <p:cNvCxnSpPr>
            <a:cxnSpLocks/>
            <a:stCxn id="540" idx="3"/>
            <a:endCxn id="623" idx="1"/>
          </p:cNvCxnSpPr>
          <p:nvPr/>
        </p:nvCxnSpPr>
        <p:spPr>
          <a:xfrm>
            <a:off x="14723910" y="5080005"/>
            <a:ext cx="1533940" cy="12189"/>
          </a:xfrm>
          <a:prstGeom prst="straightConnector1">
            <a:avLst/>
          </a:prstGeom>
          <a:noFill/>
          <a:ln w="19050" cap="flat" cmpd="sng">
            <a:solidFill>
              <a:srgbClr val="FF008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25" name="Grafik 624">
            <a:extLst>
              <a:ext uri="{FF2B5EF4-FFF2-40B4-BE49-F238E27FC236}">
                <a16:creationId xmlns:a16="http://schemas.microsoft.com/office/drawing/2014/main" id="{880CE0BE-E0A6-6EB0-1C9B-3B7B577884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478" y="4691552"/>
            <a:ext cx="932475" cy="845783"/>
          </a:xfrm>
          <a:prstGeom prst="rect">
            <a:avLst/>
          </a:prstGeom>
        </p:spPr>
      </p:pic>
      <p:sp>
        <p:nvSpPr>
          <p:cNvPr id="626" name="Ellipse 625">
            <a:extLst>
              <a:ext uri="{FF2B5EF4-FFF2-40B4-BE49-F238E27FC236}">
                <a16:creationId xmlns:a16="http://schemas.microsoft.com/office/drawing/2014/main" id="{76841B9A-6A1F-356A-3FB4-EB67D7586A1D}"/>
              </a:ext>
            </a:extLst>
          </p:cNvPr>
          <p:cNvSpPr/>
          <p:nvPr/>
        </p:nvSpPr>
        <p:spPr bwMode="auto">
          <a:xfrm>
            <a:off x="12456336" y="4871572"/>
            <a:ext cx="360000" cy="396000"/>
          </a:xfrm>
          <a:prstGeom prst="ellipse">
            <a:avLst/>
          </a:prstGeom>
          <a:solidFill>
            <a:srgbClr val="3ACE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e-DE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de-AT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7" name="Ellipse 626">
            <a:extLst>
              <a:ext uri="{FF2B5EF4-FFF2-40B4-BE49-F238E27FC236}">
                <a16:creationId xmlns:a16="http://schemas.microsoft.com/office/drawing/2014/main" id="{4B10651A-232A-3449-E81B-04BCF65B6E26}"/>
              </a:ext>
            </a:extLst>
          </p:cNvPr>
          <p:cNvSpPr/>
          <p:nvPr/>
        </p:nvSpPr>
        <p:spPr bwMode="auto">
          <a:xfrm>
            <a:off x="15338715" y="4894194"/>
            <a:ext cx="360000" cy="396000"/>
          </a:xfrm>
          <a:prstGeom prst="ellipse">
            <a:avLst/>
          </a:prstGeom>
          <a:solidFill>
            <a:srgbClr val="FF008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e-DE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de-AT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965701" y="8816611"/>
            <a:ext cx="7946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200" i="1" dirty="0">
                <a:cs typeface="Arial" panose="020B0604020202020204" pitchFamily="34" charset="0"/>
              </a:rPr>
              <a:t>Quelle: Mobilitäts- und Aktivitätserhebung im Rahmen des Forschungsprojekts „TRA:WELL -transport </a:t>
            </a:r>
            <a:r>
              <a:rPr lang="de-DE" sz="1200" i="1" dirty="0" err="1">
                <a:cs typeface="Arial" panose="020B0604020202020204" pitchFamily="34" charset="0"/>
              </a:rPr>
              <a:t>and</a:t>
            </a:r>
            <a:r>
              <a:rPr lang="de-DE" sz="1200" i="1" dirty="0">
                <a:cs typeface="Arial" panose="020B0604020202020204" pitchFamily="34" charset="0"/>
              </a:rPr>
              <a:t> </a:t>
            </a:r>
            <a:r>
              <a:rPr lang="de-DE" sz="1200" i="1" dirty="0" err="1">
                <a:cs typeface="Arial" panose="020B0604020202020204" pitchFamily="34" charset="0"/>
              </a:rPr>
              <a:t>wellbeing</a:t>
            </a:r>
            <a:r>
              <a:rPr lang="de-DE" sz="1200" i="1" dirty="0"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2AFE16B4-6583-2D81-9FEF-EE1F89BE577D}"/>
              </a:ext>
            </a:extLst>
          </p:cNvPr>
          <p:cNvSpPr txBox="1"/>
          <p:nvPr/>
        </p:nvSpPr>
        <p:spPr>
          <a:xfrm>
            <a:off x="834235" y="3555280"/>
            <a:ext cx="9249271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An wie vielen Tagen pro Woche werden nun die Bewegungsempfehlungen erreicht? (Untersuchung bei 74 Jugendlichen 12-14 Jahren in Wien/Korneuburg)</a:t>
            </a:r>
          </a:p>
          <a:p>
            <a:pPr marL="806450" lvl="1" indent="-3492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2800" dirty="0">
                <a:cs typeface="Arial" panose="020B0604020202020204" pitchFamily="34" charset="0"/>
              </a:rPr>
              <a:t>An ca. 3,9 Tagen pro Woche durch Bewegung am Zielort</a:t>
            </a:r>
          </a:p>
          <a:p>
            <a:pPr marL="806450" lvl="1" indent="-3492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2800" dirty="0">
                <a:cs typeface="Arial" panose="020B0604020202020204" pitchFamily="34" charset="0"/>
              </a:rPr>
              <a:t>An ca. 0,7 Tagen pro Woche durch aktive Mobilität</a:t>
            </a:r>
            <a:endParaRPr lang="de-AT" dirty="0">
              <a:cs typeface="Arial" panose="020B0604020202020204" pitchFamily="34" charset="0"/>
            </a:endParaRPr>
          </a:p>
          <a:p>
            <a:pPr marL="806450" lvl="1" indent="-3492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2800" dirty="0">
                <a:cs typeface="Arial" panose="020B0604020202020204" pitchFamily="34" charset="0"/>
              </a:rPr>
              <a:t>Also insgesamt an 4,6 Tagen pro Woche 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2AFE16B4-6583-2D81-9FEF-EE1F89BE577D}"/>
              </a:ext>
            </a:extLst>
          </p:cNvPr>
          <p:cNvSpPr txBox="1"/>
          <p:nvPr/>
        </p:nvSpPr>
        <p:spPr>
          <a:xfrm>
            <a:off x="899750" y="6803552"/>
            <a:ext cx="8197476" cy="24006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Dies zeigt, dass die Bewegungsempfehlungen von Jugendlichen nicht an allen Tagen erreicht werden!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Dies zeigt aber auch, dass aktive Mobilität einen wichtigen Beitrag zu deiner Bewegung leistet.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800" b="1" dirty="0">
                <a:cs typeface="Arial" panose="020B0604020202020204" pitchFamily="34" charset="0"/>
              </a:rPr>
              <a:t>Sei aktiv unterwegs!</a:t>
            </a:r>
          </a:p>
        </p:txBody>
      </p:sp>
      <p:sp>
        <p:nvSpPr>
          <p:cNvPr id="97" name="Google Shape;2758;p44">
            <a:extLst>
              <a:ext uri="{FF2B5EF4-FFF2-40B4-BE49-F238E27FC236}">
                <a16:creationId xmlns:a16="http://schemas.microsoft.com/office/drawing/2014/main" id="{F817FCCB-A130-0101-E246-BF89A35F5477}"/>
              </a:ext>
            </a:extLst>
          </p:cNvPr>
          <p:cNvSpPr txBox="1"/>
          <p:nvPr/>
        </p:nvSpPr>
        <p:spPr>
          <a:xfrm>
            <a:off x="10105524" y="3584619"/>
            <a:ext cx="7806723" cy="612000"/>
          </a:xfrm>
          <a:prstGeom prst="rect">
            <a:avLst/>
          </a:prstGeom>
          <a:solidFill>
            <a:srgbClr val="5899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2400" b="1" kern="0" dirty="0">
                <a:solidFill>
                  <a:srgbClr val="FFFFFF"/>
                </a:solidFill>
                <a:ea typeface="Fira Sans Extra Condensed"/>
                <a:cs typeface="Fira Sans Extra Condensed"/>
                <a:sym typeface="Fira Sans Extra Condensed"/>
              </a:rPr>
              <a:t>BEWEGUNG (körperliche Aktivität) …</a:t>
            </a:r>
            <a:endParaRPr sz="2400" b="1" kern="0" dirty="0">
              <a:solidFill>
                <a:srgbClr val="FFFFFF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159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 animBg="1"/>
      <p:bldP spid="547" grpId="0" animBg="1"/>
      <p:bldP spid="551" grpId="0" animBg="1"/>
      <p:bldP spid="553" grpId="0" animBg="1"/>
      <p:bldP spid="554" grpId="0" animBg="1"/>
      <p:bldP spid="555" grpId="0" animBg="1"/>
      <p:bldP spid="556" grpId="0" animBg="1"/>
      <p:bldP spid="557" grpId="0"/>
      <p:bldP spid="558" grpId="0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6" grpId="0" animBg="1"/>
      <p:bldP spid="577" grpId="0" animBg="1"/>
      <p:bldP spid="578" grpId="0" animBg="1"/>
      <p:bldP spid="579" grpId="0" animBg="1"/>
      <p:bldP spid="580" grpId="0"/>
      <p:bldP spid="581" grpId="0" animBg="1"/>
      <p:bldP spid="582" grpId="0" animBg="1"/>
      <p:bldP spid="583" grpId="0" animBg="1"/>
      <p:bldP spid="584" grpId="0" animBg="1"/>
      <p:bldP spid="585" grpId="0" animBg="1"/>
      <p:bldP spid="621" grpId="0" animBg="1"/>
      <p:bldP spid="622" grpId="0"/>
      <p:bldP spid="623" grpId="0" animBg="1"/>
      <p:bldP spid="626" grpId="0" animBg="1"/>
      <p:bldP spid="6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5F804-6790-989F-1060-9B1F27EC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482" y="409283"/>
            <a:ext cx="12344400" cy="1143000"/>
          </a:xfrm>
        </p:spPr>
        <p:txBody>
          <a:bodyPr>
            <a:noAutofit/>
          </a:bodyPr>
          <a:lstStyle/>
          <a:p>
            <a:r>
              <a:rPr lang="de-DE" sz="8000" b="1" dirty="0"/>
              <a:t>Potenziale aktiver Mobilität</a:t>
            </a:r>
            <a:endParaRPr lang="de-AT" sz="80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172DD2-7FE3-08BF-4BA9-E9E2880C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DAC76D-C0F9-0A52-336C-08EEF71C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427D37-560D-A6F8-146C-C1D221A423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0" y="4229100"/>
            <a:ext cx="11353800" cy="472719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57CBBB7-6C7E-6E45-6E90-15705FB850C8}"/>
              </a:ext>
            </a:extLst>
          </p:cNvPr>
          <p:cNvSpPr txBox="1"/>
          <p:nvPr/>
        </p:nvSpPr>
        <p:spPr>
          <a:xfrm>
            <a:off x="1066800" y="2054819"/>
            <a:ext cx="1348740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dirty="0" err="1">
                <a:cs typeface="Arial" panose="020B0604020202020204" pitchFamily="34" charset="0"/>
              </a:rPr>
              <a:t>FußgängerIn</a:t>
            </a:r>
            <a:r>
              <a:rPr lang="de-AT" sz="4400" dirty="0">
                <a:cs typeface="Arial" panose="020B0604020202020204" pitchFamily="34" charset="0"/>
              </a:rPr>
              <a:t>: 3-5 km/h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4400" b="0" dirty="0" err="1">
                <a:cs typeface="Arial" panose="020B0604020202020204" pitchFamily="34" charset="0"/>
              </a:rPr>
              <a:t>FahrradfahrerIn</a:t>
            </a:r>
            <a:r>
              <a:rPr lang="de-AT" sz="4400" b="0" dirty="0">
                <a:cs typeface="Arial" panose="020B0604020202020204" pitchFamily="34" charset="0"/>
              </a:rPr>
              <a:t>: 15-20 km/h</a:t>
            </a:r>
          </a:p>
        </p:txBody>
      </p:sp>
    </p:spTree>
    <p:extLst>
      <p:ext uri="{BB962C8B-B14F-4D97-AF65-F5344CB8AC3E}">
        <p14:creationId xmlns:p14="http://schemas.microsoft.com/office/powerpoint/2010/main" val="610224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1051</Words>
  <Application>Microsoft Office PowerPoint</Application>
  <PresentationFormat>Benutzerdefiniert</PresentationFormat>
  <Paragraphs>170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7" baseType="lpstr">
      <vt:lpstr>Aptos</vt:lpstr>
      <vt:lpstr>Fira Sans Extra Condensed SemiBold</vt:lpstr>
      <vt:lpstr>Wingdings</vt:lpstr>
      <vt:lpstr>Fira Sans Extra Condensed</vt:lpstr>
      <vt:lpstr>Symbol</vt:lpstr>
      <vt:lpstr>Roboto</vt:lpstr>
      <vt:lpstr>Arial</vt:lpstr>
      <vt:lpstr>Open Sans 1 Bold</vt:lpstr>
      <vt:lpstr>Open Sans 1</vt:lpstr>
      <vt:lpstr>Calibri</vt:lpstr>
      <vt:lpstr>Office Theme</vt:lpstr>
      <vt:lpstr>Aktive Mobilität und Wohlbefinden</vt:lpstr>
      <vt:lpstr>Mobilitätspyramide</vt:lpstr>
      <vt:lpstr>PowerPoint-Präsentation</vt:lpstr>
      <vt:lpstr>Bewegung</vt:lpstr>
      <vt:lpstr>Wie viel bewegen sich die Menschen in Österreich?</vt:lpstr>
      <vt:lpstr>Bewegungsempfehlungen</vt:lpstr>
      <vt:lpstr>Bewegungsempfehlungen</vt:lpstr>
      <vt:lpstr>PowerPoint-Präsentation</vt:lpstr>
      <vt:lpstr>Potenziale aktiver Mobilität</vt:lpstr>
      <vt:lpstr>Gesundheitsauswirkungen von Bewegung</vt:lpstr>
      <vt:lpstr>Umweltwirkungen von aktiver Mobilität</vt:lpstr>
      <vt:lpstr>Umweltwirkungen von aktiver Mobilität</vt:lpstr>
      <vt:lpstr>Ökonomische Wirkungen Aktiver Mobilität</vt:lpstr>
      <vt:lpstr>Ökonomische Wirkungen Aktiver Mobilität</vt:lpstr>
      <vt:lpstr>Zugänglichkeit</vt:lpstr>
      <vt:lpstr>Links und QR-Codes für Lernspiele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Mobilität und Verkehr</dc:title>
  <dc:creator>Tobias Dürhammer</dc:creator>
  <cp:lastModifiedBy>Tobias Dürhammer</cp:lastModifiedBy>
  <cp:revision>51</cp:revision>
  <dcterms:created xsi:type="dcterms:W3CDTF">2006-08-16T00:00:00Z</dcterms:created>
  <dcterms:modified xsi:type="dcterms:W3CDTF">2024-09-23T07:46:37Z</dcterms:modified>
  <dc:identifier>DAF77lh7nb4</dc:identifier>
</cp:coreProperties>
</file>